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media1.mp4" ContentType="video/unknown"/>
  <Override PartName="/ppt/media/media2.mp4" ContentType="video/unknown"/>
  <Override PartName="/ppt/media/media3.mp4" ContentType="video/unknown"/>
  <Override PartName="/ppt/media/media4.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3" name="Shape 133"/>
          <p:cNvSpPr/>
          <p:nvPr>
            <p:ph type="sldImg"/>
          </p:nvPr>
        </p:nvSpPr>
        <p:spPr>
          <a:xfrm>
            <a:off x="1143000" y="685800"/>
            <a:ext cx="4572000" cy="3429000"/>
          </a:xfrm>
          <a:prstGeom prst="rect">
            <a:avLst/>
          </a:prstGeom>
        </p:spPr>
        <p:txBody>
          <a:bodyPr/>
          <a:lstStyle/>
          <a:p>
            <a:pPr/>
          </a:p>
        </p:txBody>
      </p:sp>
      <p:sp>
        <p:nvSpPr>
          <p:cNvPr id="134" name="Shape 13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2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High-throughput MR-IGRT of orthotopic pancreatic tumours in mice using the SARRP"/>
          <p:cNvSpPr txBox="1"/>
          <p:nvPr>
            <p:ph type="ctrTitle"/>
          </p:nvPr>
        </p:nvSpPr>
        <p:spPr>
          <a:xfrm>
            <a:off x="1270000" y="2527300"/>
            <a:ext cx="10464800" cy="3302000"/>
          </a:xfrm>
          <a:prstGeom prst="rect">
            <a:avLst/>
          </a:prstGeom>
        </p:spPr>
        <p:txBody>
          <a:bodyPr/>
          <a:lstStyle/>
          <a:p>
            <a:pPr defTabSz="473201">
              <a:defRPr sz="6480"/>
            </a:pPr>
            <a:r>
              <a:rPr>
                <a:latin typeface="Gill Sans"/>
                <a:ea typeface="Gill Sans"/>
                <a:cs typeface="Gill Sans"/>
                <a:sym typeface="Gill Sans"/>
              </a:rPr>
              <a:t>High-throughput MR-IGRT of orthotopic pancreatic tumours in mice using the SARRP</a:t>
            </a:r>
            <a:r>
              <a:t> </a:t>
            </a:r>
          </a:p>
        </p:txBody>
      </p:sp>
      <p:sp>
        <p:nvSpPr>
          <p:cNvPr id="137" name="Danny Allen, Stuart Gilchrist, Veerle Kersemans, Paul Kinchesh, Amy Elliott, James Thompson, Sophie Hughes, Simone Lanfredini, Asmita Thapa, Eric O'Neill, Mark Hill, Sean Smart…"/>
          <p:cNvSpPr txBox="1"/>
          <p:nvPr>
            <p:ph type="subTitle" sz="quarter" idx="1"/>
          </p:nvPr>
        </p:nvSpPr>
        <p:spPr>
          <a:xfrm>
            <a:off x="1238250" y="6350371"/>
            <a:ext cx="10464800" cy="2419922"/>
          </a:xfrm>
          <a:prstGeom prst="rect">
            <a:avLst/>
          </a:prstGeom>
          <a:solidFill>
            <a:srgbClr val="ECECEC"/>
          </a:solidFill>
          <a:ln w="63500">
            <a:solidFill>
              <a:srgbClr val="ECECEC"/>
            </a:solidFill>
          </a:ln>
        </p:spPr>
        <p:txBody>
          <a:bodyPr/>
          <a:lstStyle/>
          <a:p>
            <a:pPr defTabSz="514095">
              <a:defRPr sz="2552"/>
            </a:pPr>
            <a:r>
              <a:rPr b="1">
                <a:solidFill>
                  <a:srgbClr val="00264A"/>
                </a:solidFill>
              </a:rPr>
              <a:t>Danny Allen</a:t>
            </a:r>
            <a:r>
              <a:rPr>
                <a:solidFill>
                  <a:srgbClr val="00264A"/>
                </a:solidFill>
              </a:rPr>
              <a:t>, Stuart Gilchrist, Veerle Kersemans, Paul Kinchesh, Amy Elliott, James Thompson, Sophie Hughes, Simone Lanfredini, Asmita Thapa, Eric O'Neill, Mark Hill, Sean Smart</a:t>
            </a:r>
            <a:endParaRPr>
              <a:solidFill>
                <a:srgbClr val="00264A"/>
              </a:solidFill>
            </a:endParaRPr>
          </a:p>
          <a:p>
            <a:pPr defTabSz="514095">
              <a:defRPr sz="2552"/>
            </a:pPr>
            <a:endParaRPr>
              <a:solidFill>
                <a:srgbClr val="00264A"/>
              </a:solidFill>
            </a:endParaRPr>
          </a:p>
          <a:p>
            <a:pPr defTabSz="514095">
              <a:defRPr b="1" i="1" sz="2112">
                <a:solidFill>
                  <a:srgbClr val="5EB3E5"/>
                </a:solidFill>
              </a:defRPr>
            </a:pPr>
            <a:r>
              <a:t>Preclinical Imaging SRF -  Radiation Biophysics SRF - Cell Signalling Group</a:t>
            </a:r>
          </a:p>
          <a:p>
            <a:pPr defTabSz="514095">
              <a:defRPr i="1" sz="2288">
                <a:solidFill>
                  <a:srgbClr val="5EB3E5"/>
                </a:solidFill>
              </a:defRPr>
            </a:pPr>
            <a:r>
              <a:t>Oxford Institute for Radiation Oncology</a:t>
            </a:r>
          </a:p>
        </p:txBody>
      </p:sp>
      <p:pic>
        <p:nvPicPr>
          <p:cNvPr id="138" name="ox_brand_special_pos.pdf" descr="ox_brand_special_pos.pdf"/>
          <p:cNvPicPr>
            <a:picLocks noChangeAspect="1"/>
          </p:cNvPicPr>
          <p:nvPr/>
        </p:nvPicPr>
        <p:blipFill>
          <a:blip r:embed="rId2">
            <a:extLst/>
          </a:blip>
          <a:stretch>
            <a:fillRect/>
          </a:stretch>
        </p:blipFill>
        <p:spPr>
          <a:xfrm>
            <a:off x="11489779" y="168622"/>
            <a:ext cx="1368079" cy="1368078"/>
          </a:xfrm>
          <a:prstGeom prst="rect">
            <a:avLst/>
          </a:prstGeom>
          <a:ln w="12700">
            <a:miter lim="400000"/>
          </a:ln>
        </p:spPr>
      </p:pic>
      <p:pic>
        <p:nvPicPr>
          <p:cNvPr id="139" name="Oncology logo2 invert.png" descr="Oncology logo2 invert.png"/>
          <p:cNvPicPr>
            <a:picLocks noChangeAspect="1"/>
          </p:cNvPicPr>
          <p:nvPr/>
        </p:nvPicPr>
        <p:blipFill>
          <a:blip r:embed="rId3">
            <a:extLst/>
          </a:blip>
          <a:stretch>
            <a:fillRect/>
          </a:stretch>
        </p:blipFill>
        <p:spPr>
          <a:xfrm>
            <a:off x="215900" y="168622"/>
            <a:ext cx="4729495" cy="136807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ectangle"/>
          <p:cNvSpPr/>
          <p:nvPr/>
        </p:nvSpPr>
        <p:spPr>
          <a:xfrm>
            <a:off x="2756132" y="5012655"/>
            <a:ext cx="1553583" cy="2888632"/>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4" name="Rectangle"/>
          <p:cNvSpPr/>
          <p:nvPr/>
        </p:nvSpPr>
        <p:spPr>
          <a:xfrm>
            <a:off x="2756132" y="5012656"/>
            <a:ext cx="2366034" cy="2010174"/>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5" name="Rectangle"/>
          <p:cNvSpPr/>
          <p:nvPr/>
        </p:nvSpPr>
        <p:spPr>
          <a:xfrm>
            <a:off x="9723243" y="3573451"/>
            <a:ext cx="2470345" cy="1439205"/>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206" name="RRI Ground Floor copy.png" descr="RRI Ground Floor copy.png"/>
          <p:cNvPicPr>
            <a:picLocks noChangeAspect="1"/>
          </p:cNvPicPr>
          <p:nvPr/>
        </p:nvPicPr>
        <p:blipFill>
          <a:blip r:embed="rId2">
            <a:alphaModFix amt="32567"/>
            <a:extLst/>
          </a:blip>
          <a:stretch>
            <a:fillRect/>
          </a:stretch>
        </p:blipFill>
        <p:spPr>
          <a:xfrm>
            <a:off x="-1" y="670675"/>
            <a:ext cx="13004801" cy="8424850"/>
          </a:xfrm>
          <a:prstGeom prst="rect">
            <a:avLst/>
          </a:prstGeom>
          <a:ln w="12700">
            <a:miter lim="400000"/>
          </a:ln>
        </p:spPr>
      </p:pic>
      <p:sp>
        <p:nvSpPr>
          <p:cNvPr id="207" name="Rectangle"/>
          <p:cNvSpPr/>
          <p:nvPr/>
        </p:nvSpPr>
        <p:spPr>
          <a:xfrm>
            <a:off x="10476570" y="3689803"/>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8" name="MRI"/>
          <p:cNvSpPr txBox="1"/>
          <p:nvPr/>
        </p:nvSpPr>
        <p:spPr>
          <a:xfrm>
            <a:off x="10856143" y="38939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209" name="Rectangle"/>
          <p:cNvSpPr/>
          <p:nvPr/>
        </p:nvSpPr>
        <p:spPr>
          <a:xfrm>
            <a:off x="4309714" y="5602950"/>
            <a:ext cx="745401" cy="1336516"/>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0" name="SARRP"/>
          <p:cNvSpPr txBox="1"/>
          <p:nvPr/>
        </p:nvSpPr>
        <p:spPr>
          <a:xfrm rot="16200000">
            <a:off x="4132104" y="60256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211" name="MR scanner and SARRP are in different rooms but within the same animal facility"/>
          <p:cNvSpPr txBox="1"/>
          <p:nvPr/>
        </p:nvSpPr>
        <p:spPr>
          <a:xfrm>
            <a:off x="934805" y="1790543"/>
            <a:ext cx="5480109" cy="2375511"/>
          </a:xfrm>
          <a:prstGeom prst="rect">
            <a:avLst/>
          </a:prstGeom>
          <a:solidFill>
            <a:schemeClr val="accent4">
              <a:hueOff val="-1081314"/>
              <a:satOff val="4338"/>
              <a:lumOff val="-8931"/>
            </a:schemeClr>
          </a:solidFill>
          <a:ln w="2540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84886">
              <a:spcBef>
                <a:spcPts val="3400"/>
              </a:spcBef>
              <a:defRPr b="0" sz="3400"/>
            </a:lvl1pPr>
          </a:lstStyle>
          <a:p>
            <a:pPr/>
            <a:r>
              <a:t>MR scanner and SARRP are in different rooms but within the same animal facility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ctangle"/>
          <p:cNvSpPr/>
          <p:nvPr/>
        </p:nvSpPr>
        <p:spPr>
          <a:xfrm>
            <a:off x="2756132" y="5012655"/>
            <a:ext cx="1553583" cy="2888632"/>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4" name="Rectangle"/>
          <p:cNvSpPr/>
          <p:nvPr/>
        </p:nvSpPr>
        <p:spPr>
          <a:xfrm>
            <a:off x="2756132" y="5012656"/>
            <a:ext cx="2366034" cy="2010174"/>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5" name="Rectangle"/>
          <p:cNvSpPr/>
          <p:nvPr/>
        </p:nvSpPr>
        <p:spPr>
          <a:xfrm>
            <a:off x="9723243" y="3573451"/>
            <a:ext cx="2470345" cy="1439205"/>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216" name="RRI Ground Floor copy.png" descr="RRI Ground Floor copy.png"/>
          <p:cNvPicPr>
            <a:picLocks noChangeAspect="1"/>
          </p:cNvPicPr>
          <p:nvPr/>
        </p:nvPicPr>
        <p:blipFill>
          <a:blip r:embed="rId2">
            <a:alphaModFix amt="32567"/>
            <a:extLst/>
          </a:blip>
          <a:stretch>
            <a:fillRect/>
          </a:stretch>
        </p:blipFill>
        <p:spPr>
          <a:xfrm>
            <a:off x="-1" y="670675"/>
            <a:ext cx="13004801" cy="8424850"/>
          </a:xfrm>
          <a:prstGeom prst="rect">
            <a:avLst/>
          </a:prstGeom>
          <a:ln w="12700">
            <a:miter lim="400000"/>
          </a:ln>
        </p:spPr>
      </p:pic>
      <p:sp>
        <p:nvSpPr>
          <p:cNvPr id="217" name="Rectangle"/>
          <p:cNvSpPr/>
          <p:nvPr/>
        </p:nvSpPr>
        <p:spPr>
          <a:xfrm>
            <a:off x="10476570" y="3689803"/>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8" name="MRI"/>
          <p:cNvSpPr txBox="1"/>
          <p:nvPr/>
        </p:nvSpPr>
        <p:spPr>
          <a:xfrm>
            <a:off x="10856143" y="38939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219" name="Rectangle"/>
          <p:cNvSpPr/>
          <p:nvPr/>
        </p:nvSpPr>
        <p:spPr>
          <a:xfrm>
            <a:off x="4309714" y="5602950"/>
            <a:ext cx="745401" cy="1336516"/>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0" name="SARRP"/>
          <p:cNvSpPr txBox="1"/>
          <p:nvPr/>
        </p:nvSpPr>
        <p:spPr>
          <a:xfrm rot="16200000">
            <a:off x="4132104" y="60256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221" name="MR and CT compatible cradles with mouse must be transferred between MRI scanner and SARRP"/>
          <p:cNvSpPr txBox="1"/>
          <p:nvPr/>
        </p:nvSpPr>
        <p:spPr>
          <a:xfrm>
            <a:off x="6289040" y="5835073"/>
            <a:ext cx="5929273" cy="2375511"/>
          </a:xfrm>
          <a:prstGeom prst="rect">
            <a:avLst/>
          </a:prstGeom>
          <a:solidFill>
            <a:schemeClr val="accent4">
              <a:hueOff val="-1081314"/>
              <a:satOff val="4338"/>
              <a:lumOff val="-8931"/>
            </a:schemeClr>
          </a:solidFill>
          <a:ln w="2540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84886">
              <a:spcBef>
                <a:spcPts val="3400"/>
              </a:spcBef>
              <a:defRPr b="0" sz="3400"/>
            </a:pPr>
            <a:r>
              <a:t>MR </a:t>
            </a:r>
            <a:r>
              <a:t>and CT </a:t>
            </a:r>
            <a:r>
              <a:t>compatible </a:t>
            </a:r>
            <a:r>
              <a:t>cradles with mouse must be transferred between MRI scanner and SARRP</a:t>
            </a:r>
          </a:p>
        </p:txBody>
      </p:sp>
      <p:sp>
        <p:nvSpPr>
          <p:cNvPr id="222" name="Line"/>
          <p:cNvSpPr/>
          <p:nvPr/>
        </p:nvSpPr>
        <p:spPr>
          <a:xfrm>
            <a:off x="7130658" y="4059415"/>
            <a:ext cx="2864863" cy="537985"/>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3" name="Line"/>
          <p:cNvSpPr/>
          <p:nvPr/>
        </p:nvSpPr>
        <p:spPr>
          <a:xfrm>
            <a:off x="5595215" y="4064629"/>
            <a:ext cx="1553582" cy="1"/>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4" name="Line"/>
          <p:cNvSpPr/>
          <p:nvPr/>
        </p:nvSpPr>
        <p:spPr>
          <a:xfrm>
            <a:off x="3790879" y="4574321"/>
            <a:ext cx="1837299" cy="10220"/>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5" name="Line"/>
          <p:cNvSpPr/>
          <p:nvPr/>
        </p:nvSpPr>
        <p:spPr>
          <a:xfrm>
            <a:off x="3819417" y="4564142"/>
            <a:ext cx="1" cy="1561516"/>
          </a:xfrm>
          <a:prstGeom prst="line">
            <a:avLst/>
          </a:prstGeom>
          <a:ln w="63500">
            <a:solidFill>
              <a:schemeClr val="accent5">
                <a:hueOff val="-82419"/>
                <a:satOff val="-9513"/>
                <a:lumOff val="-16343"/>
              </a:schemeClr>
            </a:solidFill>
            <a:miter lim="400000"/>
            <a:tail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6" name="Line"/>
          <p:cNvSpPr/>
          <p:nvPr/>
        </p:nvSpPr>
        <p:spPr>
          <a:xfrm>
            <a:off x="5626965" y="4058279"/>
            <a:ext cx="1" cy="558012"/>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Problems to solve"/>
          <p:cNvSpPr txBox="1"/>
          <p:nvPr>
            <p:ph type="title"/>
          </p:nvPr>
        </p:nvSpPr>
        <p:spPr>
          <a:prstGeom prst="rect">
            <a:avLst/>
          </a:prstGeom>
        </p:spPr>
        <p:txBody>
          <a:bodyPr/>
          <a:lstStyle>
            <a:lvl1pPr defTabSz="572516">
              <a:defRPr sz="7840"/>
            </a:lvl1pPr>
          </a:lstStyle>
          <a:p>
            <a:pPr/>
            <a:r>
              <a:t>Technical Requirements</a:t>
            </a:r>
          </a:p>
        </p:txBody>
      </p:sp>
      <p:sp>
        <p:nvSpPr>
          <p:cNvPr id="229" name="MR / SARRP compatible cradle…"/>
          <p:cNvSpPr txBox="1"/>
          <p:nvPr>
            <p:ph type="body" idx="1"/>
          </p:nvPr>
        </p:nvSpPr>
        <p:spPr>
          <a:prstGeom prst="rect">
            <a:avLst/>
          </a:prstGeom>
        </p:spPr>
        <p:txBody>
          <a:bodyPr/>
          <a:lstStyle/>
          <a:p>
            <a:pPr marL="368300" indent="-368300" defTabSz="484886">
              <a:spcBef>
                <a:spcPts val="3400"/>
              </a:spcBef>
              <a:defRPr sz="4300"/>
            </a:pPr>
            <a:r>
              <a:t>MR </a:t>
            </a:r>
            <a:r>
              <a:t>and CT </a:t>
            </a:r>
            <a:r>
              <a:t>compatible </a:t>
            </a:r>
            <a:r>
              <a:t>animal handling rigs</a:t>
            </a:r>
          </a:p>
          <a:p>
            <a:pPr marL="368300" indent="-368300" defTabSz="484886">
              <a:spcBef>
                <a:spcPts val="3400"/>
              </a:spcBef>
              <a:defRPr sz="4300"/>
            </a:pPr>
            <a:r>
              <a:t>Fast, motion artefact free MRI scans</a:t>
            </a:r>
          </a:p>
          <a:p>
            <a:pPr marL="368300" indent="-368300" defTabSz="484886">
              <a:spcBef>
                <a:spcPts val="3400"/>
              </a:spcBef>
              <a:defRPr sz="4300"/>
            </a:pPr>
            <a:r>
              <a:t>Simple tumour</a:t>
            </a:r>
            <a:r>
              <a:t> </a:t>
            </a:r>
            <a:r>
              <a:t>identification</a:t>
            </a:r>
          </a:p>
          <a:p>
            <a:pPr marL="368300" indent="-368300" defTabSz="484886">
              <a:spcBef>
                <a:spcPts val="3400"/>
              </a:spcBef>
              <a:defRPr sz="4300"/>
            </a:pPr>
            <a:r>
              <a:t>Simple tumour segmentation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Problems to solve"/>
          <p:cNvSpPr txBox="1"/>
          <p:nvPr>
            <p:ph type="title"/>
          </p:nvPr>
        </p:nvSpPr>
        <p:spPr>
          <a:prstGeom prst="rect">
            <a:avLst/>
          </a:prstGeom>
        </p:spPr>
        <p:txBody>
          <a:bodyPr/>
          <a:lstStyle>
            <a:lvl1pPr defTabSz="572516">
              <a:defRPr sz="7840"/>
            </a:lvl1pPr>
          </a:lstStyle>
          <a:p>
            <a:pPr/>
            <a:r>
              <a:t>Technical Requirements</a:t>
            </a:r>
          </a:p>
        </p:txBody>
      </p:sp>
      <p:sp>
        <p:nvSpPr>
          <p:cNvPr id="232" name="MR / SARRP compatible cradle…"/>
          <p:cNvSpPr txBox="1"/>
          <p:nvPr>
            <p:ph type="body" idx="1"/>
          </p:nvPr>
        </p:nvSpPr>
        <p:spPr>
          <a:prstGeom prst="rect">
            <a:avLst/>
          </a:prstGeom>
        </p:spPr>
        <p:txBody>
          <a:bodyPr/>
          <a:lstStyle/>
          <a:p>
            <a:pPr marL="368300" indent="-368300" defTabSz="484886">
              <a:spcBef>
                <a:spcPts val="3400"/>
              </a:spcBef>
              <a:defRPr sz="4300"/>
            </a:pPr>
            <a:r>
              <a:t>Robust image data transfer mechanism </a:t>
            </a:r>
          </a:p>
          <a:p>
            <a:pPr marL="368300" indent="-368300" defTabSz="484886">
              <a:spcBef>
                <a:spcPts val="3400"/>
              </a:spcBef>
              <a:defRPr sz="4300"/>
            </a:pPr>
            <a:r>
              <a:t>Robust MR-&gt;CT registration software</a:t>
            </a:r>
          </a:p>
          <a:p>
            <a:pPr marL="368300" indent="-368300" defTabSz="484886">
              <a:spcBef>
                <a:spcPts val="3400"/>
              </a:spcBef>
              <a:defRPr sz="4300"/>
            </a:pPr>
            <a:r>
              <a:t>Easy reporting and upload of spatial parameters for SARRP RT plan</a:t>
            </a:r>
          </a:p>
          <a:p>
            <a:pPr lvl="1" marL="812800" indent="-368300" defTabSz="484886">
              <a:spcBef>
                <a:spcPts val="3400"/>
              </a:spcBef>
              <a:defRPr sz="4300"/>
            </a:pPr>
            <a:r>
              <a:t>Including collimator selection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MR-SARRP Cradle"/>
          <p:cNvSpPr txBox="1"/>
          <p:nvPr>
            <p:ph type="title"/>
          </p:nvPr>
        </p:nvSpPr>
        <p:spPr>
          <a:prstGeom prst="rect">
            <a:avLst/>
          </a:prstGeom>
        </p:spPr>
        <p:txBody>
          <a:bodyPr/>
          <a:lstStyle/>
          <a:p>
            <a:pPr/>
            <a:r>
              <a:t>MR-SARRP Cradle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Problems to solve"/>
          <p:cNvSpPr txBox="1"/>
          <p:nvPr>
            <p:ph type="title"/>
          </p:nvPr>
        </p:nvSpPr>
        <p:spPr>
          <a:prstGeom prst="rect">
            <a:avLst/>
          </a:prstGeom>
        </p:spPr>
        <p:txBody>
          <a:bodyPr/>
          <a:lstStyle/>
          <a:p>
            <a:pPr/>
            <a:r>
              <a:t>MR-SARRP Cradle</a:t>
            </a:r>
          </a:p>
        </p:txBody>
      </p:sp>
      <p:sp>
        <p:nvSpPr>
          <p:cNvPr id="237" name="MR / SARRP compatible cradle…"/>
          <p:cNvSpPr txBox="1"/>
          <p:nvPr>
            <p:ph type="body" idx="1"/>
          </p:nvPr>
        </p:nvSpPr>
        <p:spPr>
          <a:prstGeom prst="rect">
            <a:avLst/>
          </a:prstGeom>
        </p:spPr>
        <p:txBody>
          <a:bodyPr/>
          <a:lstStyle/>
          <a:p>
            <a:pPr marL="368300" indent="-368300" defTabSz="484886">
              <a:spcBef>
                <a:spcPts val="3400"/>
              </a:spcBef>
              <a:defRPr sz="4300"/>
            </a:pPr>
            <a:r>
              <a:t>Cradle must allow:</a:t>
            </a:r>
          </a:p>
          <a:p>
            <a:pPr lvl="1" marL="812800" indent="-368300" defTabSz="484886">
              <a:spcBef>
                <a:spcPts val="3400"/>
              </a:spcBef>
              <a:defRPr sz="4000"/>
            </a:pPr>
            <a:r>
              <a:t>Good positioning and immobilisation</a:t>
            </a:r>
          </a:p>
          <a:p>
            <a:pPr lvl="1" marL="812800" indent="-368300" defTabSz="484886">
              <a:spcBef>
                <a:spcPts val="3400"/>
              </a:spcBef>
              <a:defRPr sz="4000"/>
            </a:pPr>
            <a:r>
              <a:t>Anaesthesia and heating</a:t>
            </a:r>
          </a:p>
          <a:p>
            <a:pPr lvl="1" marL="812800" indent="-368300" defTabSz="484886">
              <a:spcBef>
                <a:spcPts val="3400"/>
              </a:spcBef>
              <a:defRPr sz="4000"/>
            </a:pPr>
            <a:r>
              <a:t>High-resolution, distortion-free imaging</a:t>
            </a:r>
          </a:p>
          <a:p>
            <a:pPr lvl="1" marL="812800" indent="-368300" defTabSz="484886">
              <a:spcBef>
                <a:spcPts val="3400"/>
              </a:spcBef>
              <a:defRPr sz="4000"/>
            </a:pPr>
            <a:r>
              <a:t>Quick, reliable transfer between systems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Problems to solve"/>
          <p:cNvSpPr txBox="1"/>
          <p:nvPr>
            <p:ph type="title"/>
          </p:nvPr>
        </p:nvSpPr>
        <p:spPr>
          <a:prstGeom prst="rect">
            <a:avLst/>
          </a:prstGeom>
        </p:spPr>
        <p:txBody>
          <a:bodyPr/>
          <a:lstStyle/>
          <a:p>
            <a:pPr/>
            <a:r>
              <a:t>MR-SARRP Cradle</a:t>
            </a:r>
          </a:p>
        </p:txBody>
      </p:sp>
      <p:sp>
        <p:nvSpPr>
          <p:cNvPr id="240" name="MR / SARRP compatible cradle…"/>
          <p:cNvSpPr txBox="1"/>
          <p:nvPr>
            <p:ph type="body" idx="1"/>
          </p:nvPr>
        </p:nvSpPr>
        <p:spPr>
          <a:prstGeom prst="rect">
            <a:avLst/>
          </a:prstGeom>
        </p:spPr>
        <p:txBody>
          <a:bodyPr/>
          <a:lstStyle/>
          <a:p>
            <a:pPr marL="368300" indent="-368300" defTabSz="484886">
              <a:lnSpc>
                <a:spcPct val="80000"/>
              </a:lnSpc>
              <a:spcBef>
                <a:spcPts val="3400"/>
              </a:spcBef>
              <a:defRPr sz="3900"/>
            </a:pPr>
            <a:r>
              <a:t>Use low atomic number materials </a:t>
            </a:r>
            <a:r>
              <a:rPr>
                <a:solidFill>
                  <a:schemeClr val="accent3">
                    <a:hueOff val="362282"/>
                    <a:satOff val="31803"/>
                    <a:lumOff val="-18242"/>
                  </a:schemeClr>
                </a:solidFill>
              </a:rPr>
              <a:t>(</a:t>
            </a:r>
            <a:r>
              <a:rPr b="1">
                <a:solidFill>
                  <a:schemeClr val="accent3">
                    <a:hueOff val="362282"/>
                    <a:satOff val="31803"/>
                    <a:lumOff val="-18242"/>
                  </a:schemeClr>
                </a:solidFill>
              </a:rPr>
              <a:t>CT</a:t>
            </a:r>
            <a:r>
              <a:rPr>
                <a:solidFill>
                  <a:schemeClr val="accent3">
                    <a:hueOff val="362282"/>
                    <a:satOff val="31803"/>
                    <a:lumOff val="-18242"/>
                  </a:schemeClr>
                </a:solidFill>
              </a:rPr>
              <a:t> </a:t>
            </a:r>
            <a:r>
              <a:rPr>
                <a:solidFill>
                  <a:schemeClr val="accent3">
                    <a:hueOff val="362282"/>
                    <a:satOff val="31803"/>
                    <a:lumOff val="-18242"/>
                  </a:schemeClr>
                </a:solidFill>
                <a:latin typeface="Arial Unicode MS"/>
                <a:ea typeface="Arial Unicode MS"/>
                <a:cs typeface="Arial Unicode MS"/>
                <a:sym typeface="Arial Unicode MS"/>
              </a:rPr>
              <a:t>✔︎)</a:t>
            </a:r>
            <a:endParaRPr sz="4300"/>
          </a:p>
          <a:p>
            <a:pPr marL="368300" indent="-368300" defTabSz="484886">
              <a:lnSpc>
                <a:spcPct val="80000"/>
              </a:lnSpc>
              <a:spcBef>
                <a:spcPts val="3400"/>
              </a:spcBef>
              <a:defRPr sz="3900"/>
            </a:pPr>
            <a:r>
              <a:t>Electrical heating via high frequency AC </a:t>
            </a:r>
            <a:r>
              <a:rPr>
                <a:solidFill>
                  <a:schemeClr val="accent3">
                    <a:hueOff val="362282"/>
                    <a:satOff val="31803"/>
                    <a:lumOff val="-18242"/>
                  </a:schemeClr>
                </a:solidFill>
              </a:rPr>
              <a:t>(</a:t>
            </a:r>
            <a:r>
              <a:rPr b="1">
                <a:solidFill>
                  <a:schemeClr val="accent3">
                    <a:hueOff val="362282"/>
                    <a:satOff val="31803"/>
                    <a:lumOff val="-18242"/>
                  </a:schemeClr>
                </a:solidFill>
              </a:rPr>
              <a:t>MR</a:t>
            </a:r>
            <a:r>
              <a:t> </a:t>
            </a:r>
            <a:r>
              <a:rPr>
                <a:solidFill>
                  <a:schemeClr val="accent3">
                    <a:hueOff val="362282"/>
                    <a:satOff val="31803"/>
                    <a:lumOff val="-18242"/>
                  </a:schemeClr>
                </a:solidFill>
                <a:latin typeface="Arial Unicode MS"/>
                <a:ea typeface="Arial Unicode MS"/>
                <a:cs typeface="Arial Unicode MS"/>
                <a:sym typeface="Arial Unicode MS"/>
              </a:rPr>
              <a:t>✔︎) </a:t>
            </a:r>
            <a:r>
              <a:t>through a carbon fibre </a:t>
            </a:r>
            <a:r>
              <a:rPr>
                <a:solidFill>
                  <a:schemeClr val="accent3">
                    <a:hueOff val="362282"/>
                    <a:satOff val="31803"/>
                    <a:lumOff val="-18242"/>
                  </a:schemeClr>
                </a:solidFill>
              </a:rPr>
              <a:t>(</a:t>
            </a:r>
            <a:r>
              <a:rPr b="1">
                <a:solidFill>
                  <a:schemeClr val="accent3">
                    <a:hueOff val="362282"/>
                    <a:satOff val="31803"/>
                    <a:lumOff val="-18242"/>
                  </a:schemeClr>
                </a:solidFill>
              </a:rPr>
              <a:t>CT</a:t>
            </a:r>
            <a:r>
              <a:rPr>
                <a:solidFill>
                  <a:schemeClr val="accent3">
                    <a:hueOff val="362282"/>
                    <a:satOff val="31803"/>
                    <a:lumOff val="-18242"/>
                  </a:schemeClr>
                </a:solidFill>
              </a:rPr>
              <a:t> </a:t>
            </a:r>
            <a:r>
              <a:rPr>
                <a:solidFill>
                  <a:schemeClr val="accent3">
                    <a:hueOff val="362282"/>
                    <a:satOff val="31803"/>
                    <a:lumOff val="-18242"/>
                  </a:schemeClr>
                </a:solidFill>
                <a:latin typeface="Arial Unicode MS"/>
                <a:ea typeface="Arial Unicode MS"/>
                <a:cs typeface="Arial Unicode MS"/>
                <a:sym typeface="Arial Unicode MS"/>
              </a:rPr>
              <a:t>✔︎)</a:t>
            </a:r>
            <a:r>
              <a:t> resistor [3]</a:t>
            </a:r>
            <a:endParaRPr sz="4300"/>
          </a:p>
          <a:p>
            <a:pPr marL="368300" indent="-368300" defTabSz="484886">
              <a:lnSpc>
                <a:spcPct val="80000"/>
              </a:lnSpc>
              <a:spcBef>
                <a:spcPts val="3400"/>
              </a:spcBef>
              <a:defRPr sz="3900"/>
            </a:pPr>
            <a:r>
              <a:t> Customised adaptors for cradle positioning in:</a:t>
            </a:r>
          </a:p>
          <a:p>
            <a:pPr lvl="1" marL="812800" indent="-368300" defTabSz="484886">
              <a:lnSpc>
                <a:spcPct val="80000"/>
              </a:lnSpc>
              <a:spcBef>
                <a:spcPts val="3400"/>
              </a:spcBef>
              <a:defRPr sz="3500"/>
            </a:pPr>
            <a:r>
              <a:t>Bruker and Varian MRI scanners</a:t>
            </a:r>
          </a:p>
          <a:p>
            <a:pPr lvl="1" marL="812800" indent="-368300" defTabSz="484886">
              <a:lnSpc>
                <a:spcPct val="80000"/>
              </a:lnSpc>
              <a:spcBef>
                <a:spcPts val="3400"/>
              </a:spcBef>
              <a:defRPr sz="3500"/>
            </a:pPr>
            <a:r>
              <a:t>SARRP</a:t>
            </a:r>
          </a:p>
        </p:txBody>
      </p:sp>
      <p:sp>
        <p:nvSpPr>
          <p:cNvPr id="241" name="[3] Kersemans V. et al. A Carbon-Fiber Sheet Resistor for MR-, CT-, SPECT-, and PET-Compatible Temperature Maintenance in Small Animals. Tomography. 2019 Jun;5(2):274-281."/>
          <p:cNvSpPr txBox="1"/>
          <p:nvPr/>
        </p:nvSpPr>
        <p:spPr>
          <a:xfrm>
            <a:off x="836770" y="8615680"/>
            <a:ext cx="11331260" cy="8255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[3] Kersemans V. et al. </a:t>
            </a:r>
            <a:r>
              <a:rPr b="1"/>
              <a:t>A Carbon-Fiber Sheet Resistor for MR-, CT-, SPECT-, and PET-Compatible Temperature Maintenance in Small Animals</a:t>
            </a:r>
            <a:r>
              <a:t>. Tomography. 2019 Jun;5(2):274-281.</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Problems to solve"/>
          <p:cNvSpPr txBox="1"/>
          <p:nvPr>
            <p:ph type="title"/>
          </p:nvPr>
        </p:nvSpPr>
        <p:spPr>
          <a:prstGeom prst="rect">
            <a:avLst/>
          </a:prstGeom>
        </p:spPr>
        <p:txBody>
          <a:bodyPr/>
          <a:lstStyle/>
          <a:p>
            <a:pPr/>
            <a:r>
              <a:t>MR-SARRP Cradle</a:t>
            </a:r>
          </a:p>
        </p:txBody>
      </p:sp>
      <p:sp>
        <p:nvSpPr>
          <p:cNvPr id="244" name="MR / SARRP compatible cradle…"/>
          <p:cNvSpPr txBox="1"/>
          <p:nvPr>
            <p:ph type="body" idx="1"/>
          </p:nvPr>
        </p:nvSpPr>
        <p:spPr>
          <a:prstGeom prst="rect">
            <a:avLst/>
          </a:prstGeom>
        </p:spPr>
        <p:txBody>
          <a:bodyPr/>
          <a:lstStyle/>
          <a:p>
            <a:pPr marL="309371" indent="-309371" defTabSz="407304">
              <a:spcBef>
                <a:spcPts val="2800"/>
              </a:spcBef>
              <a:defRPr sz="3275"/>
            </a:pPr>
            <a:r>
              <a:t>3D print main components (10 pounds). </a:t>
            </a:r>
            <a:endParaRPr sz="3612"/>
          </a:p>
          <a:p>
            <a:pPr marL="373379" indent="-373379" defTabSz="407304">
              <a:spcBef>
                <a:spcPts val="2800"/>
              </a:spcBef>
              <a:defRPr sz="3275"/>
            </a:pPr>
            <a:r>
              <a:t>carbon fibre sheet resistor (50 pence)</a:t>
            </a:r>
            <a:endParaRPr sz="3612"/>
          </a:p>
          <a:p>
            <a:pPr marL="373379" indent="-373379" defTabSz="407304">
              <a:spcBef>
                <a:spcPts val="2800"/>
              </a:spcBef>
              <a:defRPr sz="3275"/>
            </a:pPr>
            <a:r>
              <a:t>plastic tubing with Luer fitting for gas supply (50 pence)</a:t>
            </a:r>
          </a:p>
          <a:p>
            <a:pPr marL="373379" indent="-373379" defTabSz="407304">
              <a:spcBef>
                <a:spcPts val="2800"/>
              </a:spcBef>
              <a:defRPr sz="3275"/>
            </a:pPr>
            <a:r>
              <a:t>pneumatic monitor of breathing (5 pounds)</a:t>
            </a:r>
          </a:p>
          <a:p>
            <a:pPr marL="373379" indent="-373379" defTabSz="407304">
              <a:spcBef>
                <a:spcPts val="2800"/>
              </a:spcBef>
              <a:defRPr sz="3275"/>
            </a:pPr>
            <a:r>
              <a:t>non-magnetic D-connector for electrical services</a:t>
            </a:r>
          </a:p>
          <a:p>
            <a:pPr marL="373379" indent="-373379" defTabSz="407304">
              <a:spcBef>
                <a:spcPts val="2800"/>
              </a:spcBef>
              <a:defRPr sz="3275"/>
            </a:pPr>
            <a:endParaRPr sz="3612"/>
          </a:p>
          <a:p>
            <a:pPr marL="373379" indent="-373379" defTabSz="407304">
              <a:spcBef>
                <a:spcPts val="2800"/>
              </a:spcBef>
              <a:defRPr sz="3275"/>
            </a:pPr>
            <a:r>
              <a:t>coupled to existing physiological monitor system on MRI and SARRP (10K each)</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Problems to solve"/>
          <p:cNvSpPr txBox="1"/>
          <p:nvPr>
            <p:ph type="title"/>
          </p:nvPr>
        </p:nvSpPr>
        <p:spPr>
          <a:prstGeom prst="rect">
            <a:avLst/>
          </a:prstGeom>
        </p:spPr>
        <p:txBody>
          <a:bodyPr/>
          <a:lstStyle/>
          <a:p>
            <a:pPr/>
            <a:r>
              <a:t>MR-SARRP Cradle</a:t>
            </a:r>
          </a:p>
        </p:txBody>
      </p:sp>
      <p:pic>
        <p:nvPicPr>
          <p:cNvPr id="247" name="Picture 2" descr="Picture 2"/>
          <p:cNvPicPr>
            <a:picLocks noChangeAspect="1"/>
          </p:cNvPicPr>
          <p:nvPr/>
        </p:nvPicPr>
        <p:blipFill>
          <a:blip r:embed="rId2">
            <a:extLst/>
          </a:blip>
          <a:stretch>
            <a:fillRect/>
          </a:stretch>
        </p:blipFill>
        <p:spPr>
          <a:xfrm>
            <a:off x="2927704" y="1923764"/>
            <a:ext cx="7745045" cy="7350326"/>
          </a:xfrm>
          <a:prstGeom prst="rect">
            <a:avLst/>
          </a:prstGeom>
          <a:ln w="12700">
            <a:miter lim="400000"/>
          </a:ln>
        </p:spPr>
      </p:pic>
      <p:sp>
        <p:nvSpPr>
          <p:cNvPr id="248" name="Tooth bar"/>
          <p:cNvSpPr txBox="1"/>
          <p:nvPr/>
        </p:nvSpPr>
        <p:spPr>
          <a:xfrm>
            <a:off x="5152219" y="3072235"/>
            <a:ext cx="149169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8C8C00"/>
                </a:solidFill>
              </a:defRPr>
            </a:lvl1pPr>
          </a:lstStyle>
          <a:p>
            <a:pPr/>
            <a:r>
              <a:t>Tooth bar</a:t>
            </a:r>
          </a:p>
        </p:txBody>
      </p:sp>
      <p:sp>
        <p:nvSpPr>
          <p:cNvPr id="249" name="Gas tube"/>
          <p:cNvSpPr txBox="1"/>
          <p:nvPr/>
        </p:nvSpPr>
        <p:spPr>
          <a:xfrm>
            <a:off x="6451600" y="4192529"/>
            <a:ext cx="1418235"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BB24B3"/>
                </a:solidFill>
              </a:defRPr>
            </a:lvl1pPr>
          </a:lstStyle>
          <a:p>
            <a:pPr/>
            <a:r>
              <a:t>Gas tube</a:t>
            </a:r>
          </a:p>
        </p:txBody>
      </p:sp>
      <p:sp>
        <p:nvSpPr>
          <p:cNvPr id="250" name="Cradle"/>
          <p:cNvSpPr txBox="1"/>
          <p:nvPr/>
        </p:nvSpPr>
        <p:spPr>
          <a:xfrm>
            <a:off x="3070350" y="5214167"/>
            <a:ext cx="115824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6D7080"/>
                </a:solidFill>
              </a:defRPr>
            </a:pPr>
            <a:r>
              <a:rPr>
                <a:solidFill>
                  <a:srgbClr val="646776"/>
                </a:solidFill>
              </a:rPr>
              <a:t>Cradle</a:t>
            </a:r>
            <a:r>
              <a:t> </a:t>
            </a:r>
          </a:p>
        </p:txBody>
      </p:sp>
      <p:sp>
        <p:nvSpPr>
          <p:cNvPr id="251" name="Carbon fibre heater"/>
          <p:cNvSpPr txBox="1"/>
          <p:nvPr/>
        </p:nvSpPr>
        <p:spPr>
          <a:xfrm>
            <a:off x="3187208" y="7249622"/>
            <a:ext cx="2379957"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Carbon fibre heater</a:t>
            </a:r>
          </a:p>
        </p:txBody>
      </p:sp>
      <p:sp>
        <p:nvSpPr>
          <p:cNvPr id="252" name="Line"/>
          <p:cNvSpPr/>
          <p:nvPr/>
        </p:nvSpPr>
        <p:spPr>
          <a:xfrm flipH="1">
            <a:off x="6295057" y="4558897"/>
            <a:ext cx="198363" cy="198363"/>
          </a:xfrm>
          <a:prstGeom prst="line">
            <a:avLst/>
          </a:prstGeom>
          <a:ln w="25400">
            <a:solidFill>
              <a:srgbClr val="BB24B3"/>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3" name="Line"/>
          <p:cNvSpPr/>
          <p:nvPr/>
        </p:nvSpPr>
        <p:spPr>
          <a:xfrm flipH="1" flipV="1">
            <a:off x="4921696" y="2916728"/>
            <a:ext cx="221544" cy="221543"/>
          </a:xfrm>
          <a:prstGeom prst="line">
            <a:avLst/>
          </a:prstGeom>
          <a:ln w="25400">
            <a:solidFill>
              <a:srgbClr val="8C8C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4" name="Line"/>
          <p:cNvSpPr/>
          <p:nvPr/>
        </p:nvSpPr>
        <p:spPr>
          <a:xfrm flipH="1">
            <a:off x="4797585" y="3373295"/>
            <a:ext cx="349620" cy="160000"/>
          </a:xfrm>
          <a:prstGeom prst="line">
            <a:avLst/>
          </a:prstGeom>
          <a:ln w="25400">
            <a:solidFill>
              <a:srgbClr val="8C8C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5" name="Line"/>
          <p:cNvSpPr/>
          <p:nvPr/>
        </p:nvSpPr>
        <p:spPr>
          <a:xfrm flipV="1">
            <a:off x="3588503" y="4928801"/>
            <a:ext cx="337843" cy="337843"/>
          </a:xfrm>
          <a:prstGeom prst="line">
            <a:avLst/>
          </a:prstGeom>
          <a:ln w="25400">
            <a:solidFill>
              <a:srgbClr val="646776"/>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6" name="Line"/>
          <p:cNvSpPr/>
          <p:nvPr/>
        </p:nvSpPr>
        <p:spPr>
          <a:xfrm flipV="1">
            <a:off x="4329658" y="6499212"/>
            <a:ext cx="820379" cy="820379"/>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7" name="Cradle Adapter"/>
          <p:cNvSpPr txBox="1"/>
          <p:nvPr/>
        </p:nvSpPr>
        <p:spPr>
          <a:xfrm>
            <a:off x="3752934" y="8419901"/>
            <a:ext cx="231526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172BAA"/>
                </a:solidFill>
              </a:defRPr>
            </a:lvl1pPr>
          </a:lstStyle>
          <a:p>
            <a:pPr/>
            <a:r>
              <a:t>Cradle Adapter</a:t>
            </a:r>
          </a:p>
        </p:txBody>
      </p:sp>
      <p:sp>
        <p:nvSpPr>
          <p:cNvPr id="258" name="Line"/>
          <p:cNvSpPr/>
          <p:nvPr/>
        </p:nvSpPr>
        <p:spPr>
          <a:xfrm flipV="1">
            <a:off x="5793781" y="8121639"/>
            <a:ext cx="2129658" cy="285676"/>
          </a:xfrm>
          <a:prstGeom prst="line">
            <a:avLst/>
          </a:prstGeom>
          <a:ln w="25400">
            <a:solidFill>
              <a:srgbClr val="172BAA"/>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59" name="Cable…"/>
          <p:cNvSpPr txBox="1"/>
          <p:nvPr/>
        </p:nvSpPr>
        <p:spPr>
          <a:xfrm>
            <a:off x="9390662" y="5669853"/>
            <a:ext cx="1208838"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5E5EBD"/>
                </a:solidFill>
              </a:defRPr>
            </a:pPr>
            <a:r>
              <a:t>Cable </a:t>
            </a:r>
          </a:p>
          <a:p>
            <a:pPr>
              <a:defRPr>
                <a:solidFill>
                  <a:srgbClr val="5E5EBD"/>
                </a:solidFill>
              </a:defRPr>
            </a:pPr>
            <a:r>
              <a:t>Gripper</a:t>
            </a:r>
          </a:p>
        </p:txBody>
      </p:sp>
      <p:sp>
        <p:nvSpPr>
          <p:cNvPr id="260" name="Line"/>
          <p:cNvSpPr/>
          <p:nvPr/>
        </p:nvSpPr>
        <p:spPr>
          <a:xfrm flipV="1">
            <a:off x="5399848" y="7300624"/>
            <a:ext cx="998882" cy="79760"/>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1" name="Line"/>
          <p:cNvSpPr/>
          <p:nvPr/>
        </p:nvSpPr>
        <p:spPr>
          <a:xfrm>
            <a:off x="5526848" y="7507383"/>
            <a:ext cx="530490" cy="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2" name="Line"/>
          <p:cNvSpPr/>
          <p:nvPr/>
        </p:nvSpPr>
        <p:spPr>
          <a:xfrm>
            <a:off x="10056041" y="6499212"/>
            <a:ext cx="1" cy="1787663"/>
          </a:xfrm>
          <a:prstGeom prst="line">
            <a:avLst/>
          </a:prstGeom>
          <a:ln w="25400">
            <a:solidFill>
              <a:srgbClr val="5E5EBD"/>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Problems to solve"/>
          <p:cNvSpPr txBox="1"/>
          <p:nvPr>
            <p:ph type="title"/>
          </p:nvPr>
        </p:nvSpPr>
        <p:spPr>
          <a:prstGeom prst="rect">
            <a:avLst/>
          </a:prstGeom>
        </p:spPr>
        <p:txBody>
          <a:bodyPr/>
          <a:lstStyle/>
          <a:p>
            <a:pPr/>
            <a:r>
              <a:t>MR-SARRP Cradle</a:t>
            </a:r>
          </a:p>
        </p:txBody>
      </p:sp>
      <p:pic>
        <p:nvPicPr>
          <p:cNvPr id="265" name="Picture 2" descr="Picture 2"/>
          <p:cNvPicPr>
            <a:picLocks noChangeAspect="1"/>
          </p:cNvPicPr>
          <p:nvPr/>
        </p:nvPicPr>
        <p:blipFill>
          <a:blip r:embed="rId2">
            <a:extLst/>
          </a:blip>
          <a:stretch>
            <a:fillRect/>
          </a:stretch>
        </p:blipFill>
        <p:spPr>
          <a:xfrm>
            <a:off x="2927704" y="1923764"/>
            <a:ext cx="7745045" cy="7350326"/>
          </a:xfrm>
          <a:prstGeom prst="rect">
            <a:avLst/>
          </a:prstGeom>
          <a:ln w="12700">
            <a:miter lim="400000"/>
          </a:ln>
        </p:spPr>
      </p:pic>
      <p:pic>
        <p:nvPicPr>
          <p:cNvPr id="266" name="Picture 3" descr="Picture 3"/>
          <p:cNvPicPr>
            <a:picLocks noChangeAspect="1"/>
          </p:cNvPicPr>
          <p:nvPr/>
        </p:nvPicPr>
        <p:blipFill>
          <a:blip r:embed="rId3">
            <a:extLst/>
          </a:blip>
          <a:stretch>
            <a:fillRect/>
          </a:stretch>
        </p:blipFill>
        <p:spPr>
          <a:xfrm>
            <a:off x="2960992" y="1926310"/>
            <a:ext cx="7668095" cy="735032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Why MR-IGRT ?"/>
          <p:cNvSpPr txBox="1"/>
          <p:nvPr>
            <p:ph type="title" idx="4294967295"/>
          </p:nvPr>
        </p:nvSpPr>
        <p:spPr>
          <a:prstGeom prst="rect">
            <a:avLst/>
          </a:prstGeom>
        </p:spPr>
        <p:txBody>
          <a:bodyPr/>
          <a:lstStyle>
            <a:lvl1pPr>
              <a:defRPr sz="7200"/>
            </a:lvl1pPr>
          </a:lstStyle>
          <a:p>
            <a:pPr/>
            <a:r>
              <a:t>Why MR-IGRT ?</a:t>
            </a:r>
          </a:p>
        </p:txBody>
      </p:sp>
      <p:pic>
        <p:nvPicPr>
          <p:cNvPr id="142" name="CT.png" descr="CT.png"/>
          <p:cNvPicPr>
            <a:picLocks noChangeAspect="1"/>
          </p:cNvPicPr>
          <p:nvPr/>
        </p:nvPicPr>
        <p:blipFill>
          <a:blip r:embed="rId2">
            <a:extLst/>
          </a:blip>
          <a:stretch>
            <a:fillRect/>
          </a:stretch>
        </p:blipFill>
        <p:spPr>
          <a:xfrm>
            <a:off x="6502400" y="1898896"/>
            <a:ext cx="5867400" cy="8039101"/>
          </a:xfrm>
          <a:prstGeom prst="rect">
            <a:avLst/>
          </a:prstGeom>
          <a:ln w="12700">
            <a:miter lim="400000"/>
          </a:ln>
        </p:spPr>
      </p:pic>
      <p:sp>
        <p:nvSpPr>
          <p:cNvPr id="143" name="CT"/>
          <p:cNvSpPr txBox="1"/>
          <p:nvPr/>
        </p:nvSpPr>
        <p:spPr>
          <a:xfrm>
            <a:off x="7339036" y="2200835"/>
            <a:ext cx="835458"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CT</a:t>
            </a:r>
          </a:p>
        </p:txBody>
      </p:sp>
      <p:sp>
        <p:nvSpPr>
          <p:cNvPr id="144" name="CT in the mouse offers poor contrast of most soft tissues, including pancreatic tumours.…"/>
          <p:cNvSpPr txBox="1"/>
          <p:nvPr>
            <p:ph type="body" sz="half" idx="4294967295"/>
          </p:nvPr>
        </p:nvSpPr>
        <p:spPr>
          <a:xfrm>
            <a:off x="952500" y="2200835"/>
            <a:ext cx="6009826" cy="7124788"/>
          </a:xfrm>
          <a:prstGeom prst="rect">
            <a:avLst/>
          </a:prstGeom>
          <a:solidFill>
            <a:srgbClr val="595959"/>
          </a:solidFill>
        </p:spPr>
        <p:txBody>
          <a:bodyPr/>
          <a:lstStyle/>
          <a:p>
            <a:pPr marL="368300" indent="-368300" defTabSz="484886">
              <a:spcBef>
                <a:spcPts val="3400"/>
              </a:spcBef>
              <a:defRPr sz="4000">
                <a:solidFill>
                  <a:srgbClr val="FFFFFF"/>
                </a:solidFill>
              </a:defRPr>
            </a:pPr>
            <a:r>
              <a:t>CT in the mouse offers poor contrast of most soft tissues, including pancreatic tumours. </a:t>
            </a:r>
          </a:p>
          <a:p>
            <a:pPr marL="368300" indent="-368300" defTabSz="484886">
              <a:spcBef>
                <a:spcPts val="3400"/>
              </a:spcBef>
              <a:defRPr sz="3800">
                <a:solidFill>
                  <a:srgbClr val="FFFFFF"/>
                </a:solidFill>
              </a:defRPr>
            </a:pPr>
            <a:r>
              <a:t>Tumour identification and RT planning not always possible.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Bench_small.jpg" descr="Bench_small.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69" name="Cradle"/>
          <p:cNvSpPr txBox="1"/>
          <p:nvPr/>
        </p:nvSpPr>
        <p:spPr>
          <a:xfrm>
            <a:off x="9553292" y="1043128"/>
            <a:ext cx="1073507" cy="46106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Cradle</a:t>
            </a:r>
          </a:p>
        </p:txBody>
      </p:sp>
      <p:sp>
        <p:nvSpPr>
          <p:cNvPr id="270" name="Line"/>
          <p:cNvSpPr/>
          <p:nvPr/>
        </p:nvSpPr>
        <p:spPr>
          <a:xfrm flipH="1">
            <a:off x="8450757" y="1331778"/>
            <a:ext cx="1030362" cy="266066"/>
          </a:xfrm>
          <a:prstGeom prst="line">
            <a:avLst/>
          </a:prstGeom>
          <a:ln w="25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71" name="Anaesthetic"/>
          <p:cNvSpPr txBox="1"/>
          <p:nvPr/>
        </p:nvSpPr>
        <p:spPr>
          <a:xfrm>
            <a:off x="7126228" y="3404363"/>
            <a:ext cx="1841298" cy="46106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Anaesthetic</a:t>
            </a:r>
          </a:p>
        </p:txBody>
      </p:sp>
      <p:sp>
        <p:nvSpPr>
          <p:cNvPr id="272" name="Pressure Balloon"/>
          <p:cNvSpPr txBox="1"/>
          <p:nvPr/>
        </p:nvSpPr>
        <p:spPr>
          <a:xfrm>
            <a:off x="7015993" y="2789430"/>
            <a:ext cx="2586533" cy="461059"/>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Pressure Balloon</a:t>
            </a:r>
          </a:p>
        </p:txBody>
      </p:sp>
      <p:sp>
        <p:nvSpPr>
          <p:cNvPr id="273" name="Line"/>
          <p:cNvSpPr/>
          <p:nvPr/>
        </p:nvSpPr>
        <p:spPr>
          <a:xfrm flipV="1">
            <a:off x="9010572" y="3507565"/>
            <a:ext cx="500255" cy="145178"/>
          </a:xfrm>
          <a:prstGeom prst="line">
            <a:avLst/>
          </a:prstGeom>
          <a:ln w="25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74" name="Line"/>
          <p:cNvSpPr/>
          <p:nvPr/>
        </p:nvSpPr>
        <p:spPr>
          <a:xfrm flipH="1">
            <a:off x="6488657" y="3062708"/>
            <a:ext cx="503832" cy="190898"/>
          </a:xfrm>
          <a:prstGeom prst="line">
            <a:avLst/>
          </a:prstGeom>
          <a:ln w="25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75" name="Fibre-optic…"/>
          <p:cNvSpPr txBox="1"/>
          <p:nvPr/>
        </p:nvSpPr>
        <p:spPr>
          <a:xfrm>
            <a:off x="4029586" y="1960071"/>
            <a:ext cx="2094891" cy="82936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Fibre-optic</a:t>
            </a:r>
          </a:p>
          <a:p>
            <a:pPr>
              <a:defRPr>
                <a:solidFill>
                  <a:srgbClr val="FFFFFF"/>
                </a:solidFill>
              </a:defRPr>
            </a:pPr>
            <a:r>
              <a:t> thermometer</a:t>
            </a:r>
          </a:p>
        </p:txBody>
      </p:sp>
      <p:sp>
        <p:nvSpPr>
          <p:cNvPr id="276" name="Line"/>
          <p:cNvSpPr/>
          <p:nvPr/>
        </p:nvSpPr>
        <p:spPr>
          <a:xfrm>
            <a:off x="5209496" y="2758436"/>
            <a:ext cx="136162" cy="356007"/>
          </a:xfrm>
          <a:prstGeom prst="line">
            <a:avLst/>
          </a:prstGeom>
          <a:ln w="25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77" name="Heating"/>
          <p:cNvSpPr txBox="1"/>
          <p:nvPr/>
        </p:nvSpPr>
        <p:spPr>
          <a:xfrm>
            <a:off x="1608499" y="2292840"/>
            <a:ext cx="1242975" cy="46106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Heating</a:t>
            </a:r>
          </a:p>
        </p:txBody>
      </p:sp>
      <p:sp>
        <p:nvSpPr>
          <p:cNvPr id="278" name="Line"/>
          <p:cNvSpPr/>
          <p:nvPr/>
        </p:nvSpPr>
        <p:spPr>
          <a:xfrm>
            <a:off x="2863335" y="2578164"/>
            <a:ext cx="136163" cy="356007"/>
          </a:xfrm>
          <a:prstGeom prst="line">
            <a:avLst/>
          </a:prstGeom>
          <a:ln w="25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MR_small.jpg" descr="MR_small.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81" name="Cradle positioned in the MRI scanner"/>
          <p:cNvSpPr txBox="1"/>
          <p:nvPr/>
        </p:nvSpPr>
        <p:spPr>
          <a:xfrm>
            <a:off x="544407" y="6895149"/>
            <a:ext cx="5919219" cy="1886582"/>
          </a:xfrm>
          <a:prstGeom prst="rect">
            <a:avLst/>
          </a:prstGeom>
          <a:solidFill>
            <a:srgbClr val="D80028"/>
          </a:solidFill>
          <a:ln w="254000">
            <a:solidFill>
              <a:srgbClr val="D80028"/>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solidFill>
                  <a:srgbClr val="FFFFFF"/>
                </a:solidFill>
                <a:latin typeface="+mn-lt"/>
                <a:ea typeface="+mn-ea"/>
                <a:cs typeface="+mn-cs"/>
                <a:sym typeface="Helvetica Neue Medium"/>
              </a:defRPr>
            </a:lvl1pPr>
          </a:lstStyle>
          <a:p>
            <a:pPr/>
            <a:r>
              <a:t>Cradle positioned in the MRI scanner</a:t>
            </a:r>
          </a:p>
        </p:txBody>
      </p:sp>
      <p:sp>
        <p:nvSpPr>
          <p:cNvPr id="282" name="Line"/>
          <p:cNvSpPr/>
          <p:nvPr/>
        </p:nvSpPr>
        <p:spPr>
          <a:xfrm flipV="1">
            <a:off x="3635176" y="4876800"/>
            <a:ext cx="1330366" cy="2116060"/>
          </a:xfrm>
          <a:prstGeom prst="line">
            <a:avLst/>
          </a:prstGeom>
          <a:ln w="114300">
            <a:solidFill>
              <a:srgbClr val="D80028"/>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Corridoor_small.jpg" descr="Corridoor_small.jpg"/>
          <p:cNvPicPr>
            <a:picLocks noChangeAspect="1"/>
          </p:cNvPicPr>
          <p:nvPr/>
        </p:nvPicPr>
        <p:blipFill>
          <a:blip r:embed="rId2">
            <a:extLst/>
          </a:blip>
          <a:stretch>
            <a:fillRect/>
          </a:stretch>
        </p:blipFill>
        <p:spPr>
          <a:xfrm>
            <a:off x="1573" y="0"/>
            <a:ext cx="13001654" cy="9753600"/>
          </a:xfrm>
          <a:prstGeom prst="rect">
            <a:avLst/>
          </a:prstGeom>
          <a:ln w="12700">
            <a:miter lim="400000"/>
          </a:ln>
        </p:spPr>
      </p:pic>
      <p:sp>
        <p:nvSpPr>
          <p:cNvPr id="285" name="Cradle being transferred"/>
          <p:cNvSpPr txBox="1"/>
          <p:nvPr/>
        </p:nvSpPr>
        <p:spPr>
          <a:xfrm>
            <a:off x="8447285" y="7657149"/>
            <a:ext cx="4253138" cy="1886582"/>
          </a:xfrm>
          <a:prstGeom prst="rect">
            <a:avLst/>
          </a:prstGeom>
          <a:solidFill>
            <a:srgbClr val="D80028"/>
          </a:solidFill>
          <a:ln w="254000">
            <a:solidFill>
              <a:srgbClr val="D80028"/>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solidFill>
                  <a:srgbClr val="FFFFFF"/>
                </a:solidFill>
                <a:latin typeface="+mn-lt"/>
                <a:ea typeface="+mn-ea"/>
                <a:cs typeface="+mn-cs"/>
                <a:sym typeface="Helvetica Neue Medium"/>
              </a:defRPr>
            </a:lvl1pPr>
          </a:lstStyle>
          <a:p>
            <a:pPr/>
            <a:r>
              <a:t>Cradle being transferred</a:t>
            </a:r>
          </a:p>
        </p:txBody>
      </p:sp>
      <p:sp>
        <p:nvSpPr>
          <p:cNvPr id="286" name="Line"/>
          <p:cNvSpPr/>
          <p:nvPr/>
        </p:nvSpPr>
        <p:spPr>
          <a:xfrm flipH="1" flipV="1">
            <a:off x="9144476" y="6080363"/>
            <a:ext cx="1315165" cy="1667274"/>
          </a:xfrm>
          <a:prstGeom prst="line">
            <a:avLst/>
          </a:prstGeom>
          <a:ln w="114300">
            <a:solidFill>
              <a:srgbClr val="D80028"/>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SARRP_Angle_small.jpg" descr="SARRP_Angle_small.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89" name="Cradle positioned in the SARRP"/>
          <p:cNvSpPr txBox="1"/>
          <p:nvPr/>
        </p:nvSpPr>
        <p:spPr>
          <a:xfrm>
            <a:off x="6325447" y="7484430"/>
            <a:ext cx="5919219" cy="1886581"/>
          </a:xfrm>
          <a:prstGeom prst="rect">
            <a:avLst/>
          </a:prstGeom>
          <a:solidFill>
            <a:srgbClr val="D80028"/>
          </a:solidFill>
          <a:ln w="254000">
            <a:solidFill>
              <a:srgbClr val="D80028"/>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5000">
                <a:solidFill>
                  <a:srgbClr val="FFFFFF"/>
                </a:solidFill>
                <a:latin typeface="+mn-lt"/>
                <a:ea typeface="+mn-ea"/>
                <a:cs typeface="+mn-cs"/>
                <a:sym typeface="Helvetica Neue Medium"/>
              </a:defRPr>
            </a:lvl1pPr>
          </a:lstStyle>
          <a:p>
            <a:pPr/>
            <a:r>
              <a:t>Cradle positioned in the SARRP</a:t>
            </a:r>
          </a:p>
        </p:txBody>
      </p:sp>
      <p:sp>
        <p:nvSpPr>
          <p:cNvPr id="290" name="Line"/>
          <p:cNvSpPr/>
          <p:nvPr/>
        </p:nvSpPr>
        <p:spPr>
          <a:xfrm flipH="1" flipV="1">
            <a:off x="7332344" y="4667448"/>
            <a:ext cx="1923005" cy="2826943"/>
          </a:xfrm>
          <a:prstGeom prst="line">
            <a:avLst/>
          </a:prstGeom>
          <a:ln w="114300">
            <a:solidFill>
              <a:srgbClr val="D80028"/>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MR Scan Modes"/>
          <p:cNvSpPr txBox="1"/>
          <p:nvPr>
            <p:ph type="title"/>
          </p:nvPr>
        </p:nvSpPr>
        <p:spPr>
          <a:prstGeom prst="rect">
            <a:avLst/>
          </a:prstGeom>
        </p:spPr>
        <p:txBody>
          <a:bodyPr/>
          <a:lstStyle/>
          <a:p>
            <a:pPr/>
            <a:r>
              <a:t>MR Scan Modes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Problems to solve"/>
          <p:cNvSpPr txBox="1"/>
          <p:nvPr>
            <p:ph type="title"/>
          </p:nvPr>
        </p:nvSpPr>
        <p:spPr>
          <a:prstGeom prst="rect">
            <a:avLst/>
          </a:prstGeom>
        </p:spPr>
        <p:txBody>
          <a:bodyPr/>
          <a:lstStyle/>
          <a:p>
            <a:pPr/>
            <a:r>
              <a:t>MR Scan Modes</a:t>
            </a:r>
          </a:p>
        </p:txBody>
      </p:sp>
      <p:sp>
        <p:nvSpPr>
          <p:cNvPr id="295" name="MR / SARRP compatible cradle…"/>
          <p:cNvSpPr txBox="1"/>
          <p:nvPr>
            <p:ph type="body" idx="1"/>
          </p:nvPr>
        </p:nvSpPr>
        <p:spPr>
          <a:prstGeom prst="rect">
            <a:avLst/>
          </a:prstGeom>
        </p:spPr>
        <p:txBody>
          <a:bodyPr/>
          <a:lstStyle/>
          <a:p>
            <a:pPr marL="364617" indent="-364617" defTabSz="480037">
              <a:lnSpc>
                <a:spcPct val="90000"/>
              </a:lnSpc>
              <a:spcBef>
                <a:spcPts val="3300"/>
              </a:spcBef>
              <a:defRPr sz="3861"/>
            </a:pPr>
            <a:r>
              <a:t>Respiratory gated scans that operate at constant TR:</a:t>
            </a:r>
          </a:p>
          <a:p>
            <a:pPr lvl="2" marL="1244727" indent="-440055" defTabSz="480037">
              <a:lnSpc>
                <a:spcPct val="90000"/>
              </a:lnSpc>
              <a:spcBef>
                <a:spcPts val="3300"/>
              </a:spcBef>
              <a:defRPr sz="2970"/>
            </a:pPr>
            <a:r>
              <a:t>Arbitrary choice of TR</a:t>
            </a:r>
          </a:p>
          <a:p>
            <a:pPr lvl="3" marL="1760220" indent="-440055" defTabSz="480037">
              <a:lnSpc>
                <a:spcPct val="90000"/>
              </a:lnSpc>
              <a:spcBef>
                <a:spcPts val="3300"/>
              </a:spcBef>
              <a:defRPr sz="2970"/>
            </a:pPr>
            <a:r>
              <a:t>Minimum scan times</a:t>
            </a:r>
          </a:p>
          <a:p>
            <a:pPr lvl="3" marL="1760220" indent="-440055" defTabSz="480037">
              <a:lnSpc>
                <a:spcPct val="90000"/>
              </a:lnSpc>
              <a:spcBef>
                <a:spcPts val="3300"/>
              </a:spcBef>
              <a:defRPr sz="2970"/>
            </a:pPr>
            <a:r>
              <a:t>Maximally efficient scanning</a:t>
            </a:r>
          </a:p>
          <a:p>
            <a:pPr marL="364617" indent="-364617" defTabSz="480037">
              <a:lnSpc>
                <a:spcPct val="90000"/>
              </a:lnSpc>
              <a:spcBef>
                <a:spcPts val="3300"/>
              </a:spcBef>
              <a:defRPr sz="3861"/>
            </a:pPr>
            <a:r>
              <a:t>Use separate image sets for:</a:t>
            </a:r>
          </a:p>
          <a:p>
            <a:pPr lvl="1" marL="804672" indent="-440055" defTabSz="480037">
              <a:lnSpc>
                <a:spcPct val="90000"/>
              </a:lnSpc>
              <a:spcBef>
                <a:spcPts val="3300"/>
              </a:spcBef>
              <a:defRPr sz="2970"/>
            </a:pPr>
            <a:r>
              <a:t>Tumour identification (high contrast, low res, fast)</a:t>
            </a:r>
          </a:p>
          <a:p>
            <a:pPr lvl="1" marL="804672" indent="-440055" defTabSz="480037">
              <a:lnSpc>
                <a:spcPct val="90000"/>
              </a:lnSpc>
              <a:spcBef>
                <a:spcPts val="3300"/>
              </a:spcBef>
              <a:defRPr sz="2970"/>
            </a:pPr>
            <a:r>
              <a:t>MR-CT registration procedures (low contrast, high res, slow)</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4] Kinchesh P. et al. Reduced respiratory motion artefact in constant TR multi-slice MRI of the mouse. Magnetic Resonance Imaging 60 (2019) 1–6"/>
          <p:cNvSpPr txBox="1"/>
          <p:nvPr/>
        </p:nvSpPr>
        <p:spPr>
          <a:xfrm>
            <a:off x="836770" y="8736330"/>
            <a:ext cx="11331260" cy="5842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[4] Kinchesh P. et al. </a:t>
            </a:r>
            <a:r>
              <a:rPr b="1"/>
              <a:t>Reduced respiratory motion artefact in constant TR multi-slice MRI of the mouse</a:t>
            </a:r>
            <a:r>
              <a:t>. Magnetic Resonance Imaging 60 (2019) 1–6</a:t>
            </a:r>
          </a:p>
        </p:txBody>
      </p:sp>
      <p:pic>
        <p:nvPicPr>
          <p:cNvPr id="298" name="Picture 2" descr="Picture 2"/>
          <p:cNvPicPr>
            <a:picLocks noChangeAspect="1"/>
          </p:cNvPicPr>
          <p:nvPr/>
        </p:nvPicPr>
        <p:blipFill>
          <a:blip r:embed="rId2">
            <a:extLst/>
          </a:blip>
          <a:stretch>
            <a:fillRect/>
          </a:stretch>
        </p:blipFill>
        <p:spPr>
          <a:xfrm>
            <a:off x="6162966" y="2137047"/>
            <a:ext cx="6456108" cy="6456108"/>
          </a:xfrm>
          <a:prstGeom prst="rect">
            <a:avLst/>
          </a:prstGeom>
          <a:ln w="12700">
            <a:miter lim="400000"/>
          </a:ln>
        </p:spPr>
      </p:pic>
      <p:sp>
        <p:nvSpPr>
          <p:cNvPr id="299" name="Problems to solve"/>
          <p:cNvSpPr txBox="1"/>
          <p:nvPr>
            <p:ph type="title"/>
          </p:nvPr>
        </p:nvSpPr>
        <p:spPr>
          <a:prstGeom prst="rect">
            <a:avLst/>
          </a:prstGeom>
        </p:spPr>
        <p:txBody>
          <a:bodyPr/>
          <a:lstStyle/>
          <a:p>
            <a:pPr/>
            <a:r>
              <a:t>Tumour identification</a:t>
            </a:r>
          </a:p>
        </p:txBody>
      </p:sp>
      <p:sp>
        <p:nvSpPr>
          <p:cNvPr id="300" name="MR / SARRP compatible cradle…"/>
          <p:cNvSpPr txBox="1"/>
          <p:nvPr>
            <p:ph type="body" sz="half" idx="1"/>
          </p:nvPr>
        </p:nvSpPr>
        <p:spPr>
          <a:xfrm>
            <a:off x="952500" y="2108200"/>
            <a:ext cx="5174537" cy="6478879"/>
          </a:xfrm>
          <a:prstGeom prst="rect">
            <a:avLst/>
          </a:prstGeom>
        </p:spPr>
        <p:txBody>
          <a:bodyPr/>
          <a:lstStyle/>
          <a:p>
            <a:pPr marL="368300" indent="-368300" defTabSz="484886">
              <a:lnSpc>
                <a:spcPct val="80000"/>
              </a:lnSpc>
              <a:spcBef>
                <a:spcPts val="3400"/>
              </a:spcBef>
              <a:defRPr sz="3600"/>
            </a:pPr>
            <a:r>
              <a:t>Combined T2 and T1-weighted FSE [4] </a:t>
            </a:r>
          </a:p>
          <a:p>
            <a:pPr marL="368299" indent="-368299" defTabSz="484886">
              <a:lnSpc>
                <a:spcPct val="80000"/>
              </a:lnSpc>
              <a:spcBef>
                <a:spcPts val="3400"/>
              </a:spcBef>
              <a:defRPr sz="3600"/>
            </a:pPr>
            <a:r>
              <a:t>Anisotropic resolution </a:t>
            </a:r>
            <a:r>
              <a:rPr sz="2400"/>
              <a:t>(0.2x0.2x0.5 mm)</a:t>
            </a:r>
            <a:r>
              <a:t> </a:t>
            </a:r>
          </a:p>
          <a:p>
            <a:pPr marL="368299" indent="-368299" defTabSz="484886">
              <a:lnSpc>
                <a:spcPct val="80000"/>
              </a:lnSpc>
              <a:spcBef>
                <a:spcPts val="3400"/>
              </a:spcBef>
              <a:defRPr sz="3600"/>
            </a:pPr>
            <a:r>
              <a:t>Not ideal for image registration</a:t>
            </a:r>
          </a:p>
          <a:p>
            <a:pPr marL="368299" indent="-368299" defTabSz="484886">
              <a:lnSpc>
                <a:spcPct val="80000"/>
              </a:lnSpc>
              <a:spcBef>
                <a:spcPts val="3400"/>
              </a:spcBef>
              <a:defRPr sz="3600"/>
            </a:pPr>
            <a:r>
              <a:t>Fast: &lt;90s per volume </a:t>
            </a:r>
          </a:p>
          <a:p>
            <a:pPr marL="368299" indent="-368299" defTabSz="484886">
              <a:lnSpc>
                <a:spcPct val="80000"/>
              </a:lnSpc>
              <a:spcBef>
                <a:spcPts val="3400"/>
              </a:spcBef>
              <a:defRPr sz="3600"/>
            </a:pPr>
            <a:r>
              <a:t>Good tumour contrast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Tumour segmentation (ITK-SNAP)"/>
          <p:cNvSpPr txBox="1"/>
          <p:nvPr>
            <p:ph type="title"/>
          </p:nvPr>
        </p:nvSpPr>
        <p:spPr>
          <a:xfrm>
            <a:off x="952500" y="0"/>
            <a:ext cx="11099800" cy="2159000"/>
          </a:xfrm>
          <a:prstGeom prst="rect">
            <a:avLst/>
          </a:prstGeom>
        </p:spPr>
        <p:txBody>
          <a:bodyPr/>
          <a:lstStyle>
            <a:lvl1pPr>
              <a:defRPr sz="5500"/>
            </a:lvl1pPr>
          </a:lstStyle>
          <a:p>
            <a:pPr/>
            <a:r>
              <a:t>Tumour segmentation (ITK-SNAP)</a:t>
            </a:r>
          </a:p>
        </p:txBody>
      </p:sp>
      <p:pic>
        <p:nvPicPr>
          <p:cNvPr id="303" name="Screen Shot 2019-07-23 at 16.26.19.png" descr="Screen Shot 2019-07-23 at 16.26.19.png"/>
          <p:cNvPicPr>
            <a:picLocks noChangeAspect="1"/>
          </p:cNvPicPr>
          <p:nvPr/>
        </p:nvPicPr>
        <p:blipFill>
          <a:blip r:embed="rId2">
            <a:extLst/>
          </a:blip>
          <a:stretch>
            <a:fillRect/>
          </a:stretch>
        </p:blipFill>
        <p:spPr>
          <a:xfrm>
            <a:off x="396468" y="2305813"/>
            <a:ext cx="12211864" cy="686917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Problems to solve"/>
          <p:cNvSpPr txBox="1"/>
          <p:nvPr>
            <p:ph type="title"/>
          </p:nvPr>
        </p:nvSpPr>
        <p:spPr>
          <a:prstGeom prst="rect">
            <a:avLst/>
          </a:prstGeom>
        </p:spPr>
        <p:txBody>
          <a:bodyPr/>
          <a:lstStyle/>
          <a:p>
            <a:pPr/>
            <a:r>
              <a:t>MR-CT registration</a:t>
            </a:r>
          </a:p>
        </p:txBody>
      </p:sp>
      <p:sp>
        <p:nvSpPr>
          <p:cNvPr id="306" name="MR / SARRP compatible cradle…"/>
          <p:cNvSpPr txBox="1"/>
          <p:nvPr>
            <p:ph type="body" sz="half" idx="1"/>
          </p:nvPr>
        </p:nvSpPr>
        <p:spPr>
          <a:xfrm>
            <a:off x="952500" y="2108200"/>
            <a:ext cx="5174537" cy="6478879"/>
          </a:xfrm>
          <a:prstGeom prst="rect">
            <a:avLst/>
          </a:prstGeom>
        </p:spPr>
        <p:txBody>
          <a:bodyPr/>
          <a:lstStyle/>
          <a:p>
            <a:pPr marL="368300" indent="-368300" defTabSz="484886">
              <a:lnSpc>
                <a:spcPct val="80000"/>
              </a:lnSpc>
              <a:spcBef>
                <a:spcPts val="3400"/>
              </a:spcBef>
              <a:defRPr sz="3600"/>
            </a:pPr>
            <a:r>
              <a:t>Resp-gated bSSFP [5] </a:t>
            </a:r>
          </a:p>
          <a:p>
            <a:pPr marL="368300" indent="-368300" defTabSz="484886">
              <a:lnSpc>
                <a:spcPct val="80000"/>
              </a:lnSpc>
              <a:spcBef>
                <a:spcPts val="3400"/>
              </a:spcBef>
              <a:defRPr sz="3600"/>
            </a:pPr>
            <a:r>
              <a:t>Isotropic resolution </a:t>
            </a:r>
            <a:r>
              <a:rPr sz="2400"/>
              <a:t>(0.2x0.2x0.2mm)</a:t>
            </a:r>
            <a:r>
              <a:t>  </a:t>
            </a:r>
          </a:p>
          <a:p>
            <a:pPr marL="368300" indent="-368300" defTabSz="484886">
              <a:lnSpc>
                <a:spcPct val="80000"/>
              </a:lnSpc>
              <a:spcBef>
                <a:spcPts val="3400"/>
              </a:spcBef>
              <a:defRPr sz="3600"/>
            </a:pPr>
            <a:r>
              <a:t>Good for registration</a:t>
            </a:r>
          </a:p>
          <a:p>
            <a:pPr marL="368300" indent="-368300" defTabSz="484886">
              <a:lnSpc>
                <a:spcPct val="80000"/>
              </a:lnSpc>
              <a:spcBef>
                <a:spcPts val="3400"/>
              </a:spcBef>
              <a:defRPr sz="3600"/>
            </a:pPr>
            <a:r>
              <a:t>Takes ~6 minutes </a:t>
            </a:r>
          </a:p>
          <a:p>
            <a:pPr marL="368300" indent="-368300" defTabSz="484886">
              <a:lnSpc>
                <a:spcPct val="80000"/>
              </a:lnSpc>
              <a:spcBef>
                <a:spcPts val="3400"/>
              </a:spcBef>
              <a:defRPr sz="3600"/>
            </a:pPr>
            <a:r>
              <a:t>Some contrast of the tumour is lost.</a:t>
            </a:r>
          </a:p>
        </p:txBody>
      </p:sp>
      <p:pic>
        <p:nvPicPr>
          <p:cNvPr id="307" name="Picture 3" descr="Picture 3"/>
          <p:cNvPicPr>
            <a:picLocks noChangeAspect="1"/>
          </p:cNvPicPr>
          <p:nvPr/>
        </p:nvPicPr>
        <p:blipFill>
          <a:blip r:embed="rId2">
            <a:extLst/>
          </a:blip>
          <a:stretch>
            <a:fillRect/>
          </a:stretch>
        </p:blipFill>
        <p:spPr>
          <a:xfrm>
            <a:off x="6162966" y="2137047"/>
            <a:ext cx="6456108" cy="6456108"/>
          </a:xfrm>
          <a:prstGeom prst="rect">
            <a:avLst/>
          </a:prstGeom>
          <a:ln w="12700">
            <a:miter lim="400000"/>
          </a:ln>
        </p:spPr>
      </p:pic>
      <p:sp>
        <p:nvSpPr>
          <p:cNvPr id="308" name="[5] Gomes A. et al. Cardio-Respiratory synchronized bSSFP MRI for high throughput in vivo lung tumour quantification. PLoS ONE 14(2): e0212172. https://doi.org/ 10.1371/journal.pone.0212172"/>
          <p:cNvSpPr txBox="1"/>
          <p:nvPr/>
        </p:nvSpPr>
        <p:spPr>
          <a:xfrm>
            <a:off x="836770" y="8736330"/>
            <a:ext cx="11331260" cy="5842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[5] Gomes A. et al. </a:t>
            </a:r>
            <a:r>
              <a:rPr b="1"/>
              <a:t>Cardio-Respiratory synchronized bSSFP MRI for high throughput in vivo lung tumour quantification</a:t>
            </a:r>
            <a:r>
              <a:t>. PLoS ONE 14(2): e0212172. https://doi.org/ 10.1371/journal.pone.0212172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1.png" descr="Image1.png"/>
          <p:cNvPicPr>
            <a:picLocks noChangeAspect="1"/>
          </p:cNvPicPr>
          <p:nvPr/>
        </p:nvPicPr>
        <p:blipFill>
          <a:blip r:embed="rId2">
            <a:extLst/>
          </a:blip>
          <a:stretch>
            <a:fillRect/>
          </a:stretch>
        </p:blipFill>
        <p:spPr>
          <a:xfrm>
            <a:off x="701040" y="2279366"/>
            <a:ext cx="11658852" cy="6995312"/>
          </a:xfrm>
          <a:prstGeom prst="rect">
            <a:avLst/>
          </a:prstGeom>
          <a:ln w="12700">
            <a:miter lim="400000"/>
          </a:ln>
        </p:spPr>
      </p:pic>
      <p:sp>
        <p:nvSpPr>
          <p:cNvPr id="311" name="MR / CT registration"/>
          <p:cNvSpPr txBox="1"/>
          <p:nvPr>
            <p:ph type="title"/>
          </p:nvPr>
        </p:nvSpPr>
        <p:spPr>
          <a:prstGeom prst="rect">
            <a:avLst/>
          </a:prstGeom>
        </p:spPr>
        <p:txBody>
          <a:bodyPr/>
          <a:lstStyle/>
          <a:p>
            <a:pPr/>
            <a:r>
              <a:t>MR / CT registration</a:t>
            </a:r>
          </a:p>
        </p:txBody>
      </p:sp>
      <p:sp>
        <p:nvSpPr>
          <p:cNvPr id="312" name="mr - fse"/>
          <p:cNvSpPr txBox="1"/>
          <p:nvPr/>
        </p:nvSpPr>
        <p:spPr>
          <a:xfrm>
            <a:off x="2748811" y="2412999"/>
            <a:ext cx="12426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fse</a:t>
            </a:r>
          </a:p>
        </p:txBody>
      </p:sp>
      <p:sp>
        <p:nvSpPr>
          <p:cNvPr id="313" name="mr - bssfp"/>
          <p:cNvSpPr txBox="1"/>
          <p:nvPr/>
        </p:nvSpPr>
        <p:spPr>
          <a:xfrm>
            <a:off x="5530105" y="2412999"/>
            <a:ext cx="16038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bssfp</a:t>
            </a:r>
          </a:p>
        </p:txBody>
      </p:sp>
      <p:sp>
        <p:nvSpPr>
          <p:cNvPr id="314" name="CT"/>
          <p:cNvSpPr txBox="1"/>
          <p:nvPr/>
        </p:nvSpPr>
        <p:spPr>
          <a:xfrm>
            <a:off x="8961341" y="2412999"/>
            <a:ext cx="5263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
        <p:nvSpPr>
          <p:cNvPr id="315" name="Tumour segmentation based on mr fse image"/>
          <p:cNvSpPr txBox="1"/>
          <p:nvPr/>
        </p:nvSpPr>
        <p:spPr>
          <a:xfrm>
            <a:off x="1663700" y="8029735"/>
            <a:ext cx="3602759" cy="968691"/>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2500">
                <a:solidFill>
                  <a:srgbClr val="FFFFFF"/>
                </a:solidFill>
                <a:latin typeface="+mn-lt"/>
                <a:ea typeface="+mn-ea"/>
                <a:cs typeface="+mn-cs"/>
                <a:sym typeface="Helvetica Neue Medium"/>
              </a:defRPr>
            </a:lvl1pPr>
          </a:lstStyle>
          <a:p>
            <a:pPr/>
            <a:r>
              <a:t>Tumour segmentation based on mr fse image</a:t>
            </a:r>
          </a:p>
        </p:txBody>
      </p:sp>
      <p:sp>
        <p:nvSpPr>
          <p:cNvPr id="316" name="Line"/>
          <p:cNvSpPr/>
          <p:nvPr/>
        </p:nvSpPr>
        <p:spPr>
          <a:xfrm flipV="1">
            <a:off x="3465079" y="7005319"/>
            <a:ext cx="1" cy="1270001"/>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Why MR-IGRT ?"/>
          <p:cNvSpPr txBox="1"/>
          <p:nvPr>
            <p:ph type="title" idx="4294967295"/>
          </p:nvPr>
        </p:nvSpPr>
        <p:spPr>
          <a:prstGeom prst="rect">
            <a:avLst/>
          </a:prstGeom>
        </p:spPr>
        <p:txBody>
          <a:bodyPr/>
          <a:lstStyle>
            <a:lvl1pPr>
              <a:defRPr sz="7200"/>
            </a:lvl1pPr>
          </a:lstStyle>
          <a:p>
            <a:pPr/>
            <a:r>
              <a:t>Why MR-IGRT ?</a:t>
            </a:r>
          </a:p>
        </p:txBody>
      </p:sp>
      <p:pic>
        <p:nvPicPr>
          <p:cNvPr id="147" name="fse.png" descr="fse.png"/>
          <p:cNvPicPr>
            <a:picLocks noChangeAspect="1"/>
          </p:cNvPicPr>
          <p:nvPr/>
        </p:nvPicPr>
        <p:blipFill>
          <a:blip r:embed="rId2">
            <a:extLst/>
          </a:blip>
          <a:stretch>
            <a:fillRect/>
          </a:stretch>
        </p:blipFill>
        <p:spPr>
          <a:xfrm>
            <a:off x="635000" y="1898896"/>
            <a:ext cx="5867400" cy="8039101"/>
          </a:xfrm>
          <a:prstGeom prst="rect">
            <a:avLst/>
          </a:prstGeom>
          <a:ln w="12700">
            <a:miter lim="400000"/>
          </a:ln>
        </p:spPr>
      </p:pic>
      <p:sp>
        <p:nvSpPr>
          <p:cNvPr id="148" name="MR"/>
          <p:cNvSpPr txBox="1"/>
          <p:nvPr/>
        </p:nvSpPr>
        <p:spPr>
          <a:xfrm>
            <a:off x="1467278" y="2200835"/>
            <a:ext cx="983209"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MR</a:t>
            </a:r>
          </a:p>
        </p:txBody>
      </p:sp>
      <p:sp>
        <p:nvSpPr>
          <p:cNvPr id="149" name="MRI offers good contrast of many:…"/>
          <p:cNvSpPr txBox="1"/>
          <p:nvPr>
            <p:ph type="body" sz="half" idx="4294967295"/>
          </p:nvPr>
        </p:nvSpPr>
        <p:spPr>
          <a:xfrm>
            <a:off x="6042474" y="2200835"/>
            <a:ext cx="6009826" cy="7124788"/>
          </a:xfrm>
          <a:prstGeom prst="rect">
            <a:avLst/>
          </a:prstGeom>
          <a:solidFill>
            <a:srgbClr val="595959"/>
          </a:solidFill>
        </p:spPr>
        <p:txBody>
          <a:bodyPr/>
          <a:lstStyle/>
          <a:p>
            <a:pPr marL="368300" indent="-368300" defTabSz="484886">
              <a:spcBef>
                <a:spcPts val="3400"/>
              </a:spcBef>
              <a:defRPr sz="4300">
                <a:solidFill>
                  <a:srgbClr val="FFFFFF"/>
                </a:solidFill>
              </a:defRPr>
            </a:pPr>
            <a:r>
              <a:t>MRI offers good contrast of many:</a:t>
            </a:r>
          </a:p>
          <a:p>
            <a:pPr lvl="1" marL="812800" indent="-368300" defTabSz="484886">
              <a:spcBef>
                <a:spcPts val="3400"/>
              </a:spcBef>
              <a:defRPr sz="4300">
                <a:solidFill>
                  <a:srgbClr val="FFFFFF"/>
                </a:solidFill>
              </a:defRPr>
            </a:pPr>
            <a:r>
              <a:t>organs</a:t>
            </a:r>
          </a:p>
          <a:p>
            <a:pPr lvl="1" marL="812800" indent="-368300" defTabSz="484886">
              <a:spcBef>
                <a:spcPts val="3400"/>
              </a:spcBef>
              <a:defRPr sz="4300">
                <a:solidFill>
                  <a:srgbClr val="FFFFFF"/>
                </a:solidFill>
              </a:defRPr>
            </a:pPr>
            <a:r>
              <a:t>tumours</a:t>
            </a:r>
          </a:p>
          <a:p>
            <a:pPr lvl="1" marL="812800" indent="-368300" defTabSz="484886">
              <a:spcBef>
                <a:spcPts val="3400"/>
              </a:spcBef>
              <a:defRPr sz="4300">
                <a:solidFill>
                  <a:srgbClr val="FFFFFF"/>
                </a:solidFill>
              </a:defRPr>
            </a:pPr>
            <a:r>
              <a:t>tissue functions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MIP.mp4" descr="MI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 y="2015206"/>
            <a:ext cx="13004801" cy="7738395"/>
          </a:xfrm>
          <a:prstGeom prst="rect">
            <a:avLst/>
          </a:prstGeom>
          <a:ln w="12700">
            <a:miter lim="400000"/>
          </a:ln>
        </p:spPr>
      </p:pic>
      <p:sp>
        <p:nvSpPr>
          <p:cNvPr id="319" name="Rectangle"/>
          <p:cNvSpPr/>
          <p:nvPr/>
        </p:nvSpPr>
        <p:spPr>
          <a:xfrm>
            <a:off x="349250" y="2212057"/>
            <a:ext cx="12306300" cy="7344693"/>
          </a:xfrm>
          <a:prstGeom prst="rect">
            <a:avLst/>
          </a:prstGeom>
          <a:ln w="698500">
            <a:solidFill>
              <a:srgbClr val="FFFFFF"/>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20" name="mr - fse"/>
          <p:cNvSpPr txBox="1"/>
          <p:nvPr/>
        </p:nvSpPr>
        <p:spPr>
          <a:xfrm>
            <a:off x="2748811" y="2412999"/>
            <a:ext cx="12426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fse</a:t>
            </a:r>
          </a:p>
        </p:txBody>
      </p:sp>
      <p:sp>
        <p:nvSpPr>
          <p:cNvPr id="321" name="mr - bssfp"/>
          <p:cNvSpPr txBox="1"/>
          <p:nvPr/>
        </p:nvSpPr>
        <p:spPr>
          <a:xfrm>
            <a:off x="5530105" y="2412999"/>
            <a:ext cx="16038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bssfp</a:t>
            </a:r>
          </a:p>
        </p:txBody>
      </p:sp>
      <p:sp>
        <p:nvSpPr>
          <p:cNvPr id="322" name="CT"/>
          <p:cNvSpPr txBox="1"/>
          <p:nvPr/>
        </p:nvSpPr>
        <p:spPr>
          <a:xfrm>
            <a:off x="8961341" y="2412999"/>
            <a:ext cx="5263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
        <p:nvSpPr>
          <p:cNvPr id="323" name="MR / CT registration"/>
          <p:cNvSpPr txBox="1"/>
          <p:nvPr>
            <p:ph type="title"/>
          </p:nvPr>
        </p:nvSpPr>
        <p:spPr>
          <a:prstGeom prst="rect">
            <a:avLst/>
          </a:prstGeom>
        </p:spPr>
        <p:txBody>
          <a:bodyPr/>
          <a:lstStyle/>
          <a:p>
            <a:pPr/>
            <a:r>
              <a:t>MR / CT registration</a:t>
            </a:r>
          </a:p>
        </p:txBody>
      </p:sp>
      <p:sp>
        <p:nvSpPr>
          <p:cNvPr id="324" name="Find transformation from bssfp to CT using registration"/>
          <p:cNvSpPr txBox="1"/>
          <p:nvPr/>
        </p:nvSpPr>
        <p:spPr>
          <a:xfrm>
            <a:off x="5767070" y="8568215"/>
            <a:ext cx="4602725" cy="968691"/>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2500">
                <a:solidFill>
                  <a:srgbClr val="FFFFFF"/>
                </a:solidFill>
                <a:latin typeface="+mn-lt"/>
                <a:ea typeface="+mn-ea"/>
                <a:cs typeface="+mn-cs"/>
                <a:sym typeface="Helvetica Neue Medium"/>
              </a:defRPr>
            </a:lvl1pPr>
          </a:lstStyle>
          <a:p>
            <a:pPr/>
            <a:r>
              <a:t>Find transformation from bssfp to CT using registration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66666" fill="hold"/>
                                        <p:tgtEl>
                                          <p:spTgt spid="3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MIP.mp4" descr="MI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2015206"/>
            <a:ext cx="13004801" cy="7738395"/>
          </a:xfrm>
          <a:prstGeom prst="rect">
            <a:avLst/>
          </a:prstGeom>
          <a:ln w="12700">
            <a:miter lim="400000"/>
          </a:ln>
        </p:spPr>
      </p:pic>
      <p:sp>
        <p:nvSpPr>
          <p:cNvPr id="327" name="Rectangle"/>
          <p:cNvSpPr/>
          <p:nvPr/>
        </p:nvSpPr>
        <p:spPr>
          <a:xfrm>
            <a:off x="349250" y="2212057"/>
            <a:ext cx="12306300" cy="7344693"/>
          </a:xfrm>
          <a:prstGeom prst="rect">
            <a:avLst/>
          </a:prstGeom>
          <a:ln w="698500">
            <a:solidFill>
              <a:srgbClr val="FFFFFF"/>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28" name="mr - fse"/>
          <p:cNvSpPr txBox="1"/>
          <p:nvPr/>
        </p:nvSpPr>
        <p:spPr>
          <a:xfrm>
            <a:off x="2748811" y="2412999"/>
            <a:ext cx="12426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fse</a:t>
            </a:r>
          </a:p>
        </p:txBody>
      </p:sp>
      <p:sp>
        <p:nvSpPr>
          <p:cNvPr id="329" name="mr - bssfp"/>
          <p:cNvSpPr txBox="1"/>
          <p:nvPr/>
        </p:nvSpPr>
        <p:spPr>
          <a:xfrm>
            <a:off x="5530105" y="2412999"/>
            <a:ext cx="16038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bssfp</a:t>
            </a:r>
          </a:p>
        </p:txBody>
      </p:sp>
      <p:sp>
        <p:nvSpPr>
          <p:cNvPr id="330" name="CT"/>
          <p:cNvSpPr txBox="1"/>
          <p:nvPr/>
        </p:nvSpPr>
        <p:spPr>
          <a:xfrm>
            <a:off x="8961341" y="2412999"/>
            <a:ext cx="5263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
        <p:nvSpPr>
          <p:cNvPr id="331" name="MR / CT registration"/>
          <p:cNvSpPr txBox="1"/>
          <p:nvPr>
            <p:ph type="title"/>
          </p:nvPr>
        </p:nvSpPr>
        <p:spPr>
          <a:prstGeom prst="rect">
            <a:avLst/>
          </a:prstGeom>
        </p:spPr>
        <p:txBody>
          <a:bodyPr/>
          <a:lstStyle/>
          <a:p>
            <a:pPr/>
            <a:r>
              <a:t>MR / CT registration</a:t>
            </a:r>
          </a:p>
        </p:txBody>
      </p:sp>
      <p:sp>
        <p:nvSpPr>
          <p:cNvPr id="332" name="Transformation from fse to bssfp is known (same scanner)"/>
          <p:cNvSpPr txBox="1"/>
          <p:nvPr/>
        </p:nvSpPr>
        <p:spPr>
          <a:xfrm>
            <a:off x="3116811" y="7696994"/>
            <a:ext cx="3602759" cy="1349692"/>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2500">
                <a:solidFill>
                  <a:srgbClr val="FFFFFF"/>
                </a:solidFill>
                <a:latin typeface="+mn-lt"/>
                <a:ea typeface="+mn-ea"/>
                <a:cs typeface="+mn-cs"/>
                <a:sym typeface="Helvetica Neue Medium"/>
              </a:defRPr>
            </a:lvl1pPr>
          </a:lstStyle>
          <a:p>
            <a:pPr/>
            <a:r>
              <a:t>Transformation from fse to bssfp is known (same scanner)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66666" fill="hold"/>
                                        <p:tgtEl>
                                          <p:spTgt spid="3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MIP.mp4" descr="MI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2015206"/>
            <a:ext cx="13004800" cy="7738395"/>
          </a:xfrm>
          <a:prstGeom prst="rect">
            <a:avLst/>
          </a:prstGeom>
          <a:ln w="12700">
            <a:miter lim="400000"/>
          </a:ln>
        </p:spPr>
      </p:pic>
      <p:sp>
        <p:nvSpPr>
          <p:cNvPr id="335" name="Rectangle"/>
          <p:cNvSpPr/>
          <p:nvPr/>
        </p:nvSpPr>
        <p:spPr>
          <a:xfrm>
            <a:off x="349250" y="2212057"/>
            <a:ext cx="12306300" cy="7344693"/>
          </a:xfrm>
          <a:prstGeom prst="rect">
            <a:avLst/>
          </a:prstGeom>
          <a:ln w="698500">
            <a:solidFill>
              <a:srgbClr val="FFFFFF"/>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6" name="mr - fse"/>
          <p:cNvSpPr txBox="1"/>
          <p:nvPr/>
        </p:nvSpPr>
        <p:spPr>
          <a:xfrm>
            <a:off x="2748811" y="2412999"/>
            <a:ext cx="12426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fse</a:t>
            </a:r>
          </a:p>
        </p:txBody>
      </p:sp>
      <p:sp>
        <p:nvSpPr>
          <p:cNvPr id="337" name="mr - bssfp"/>
          <p:cNvSpPr txBox="1"/>
          <p:nvPr/>
        </p:nvSpPr>
        <p:spPr>
          <a:xfrm>
            <a:off x="5530105" y="2412999"/>
            <a:ext cx="16038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bssfp</a:t>
            </a:r>
          </a:p>
        </p:txBody>
      </p:sp>
      <p:sp>
        <p:nvSpPr>
          <p:cNvPr id="338" name="CT"/>
          <p:cNvSpPr txBox="1"/>
          <p:nvPr/>
        </p:nvSpPr>
        <p:spPr>
          <a:xfrm>
            <a:off x="8961341" y="2412999"/>
            <a:ext cx="5263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
        <p:nvSpPr>
          <p:cNvPr id="339" name="MR / CT registration"/>
          <p:cNvSpPr txBox="1"/>
          <p:nvPr>
            <p:ph type="title"/>
          </p:nvPr>
        </p:nvSpPr>
        <p:spPr>
          <a:prstGeom prst="rect">
            <a:avLst/>
          </a:prstGeom>
        </p:spPr>
        <p:txBody>
          <a:bodyPr/>
          <a:lstStyle/>
          <a:p>
            <a:pPr/>
            <a:r>
              <a:t>MR / CT registration</a:t>
            </a:r>
          </a:p>
        </p:txBody>
      </p:sp>
      <p:sp>
        <p:nvSpPr>
          <p:cNvPr id="340" name="fse and segmentation can now be transferred to CT coordinates"/>
          <p:cNvSpPr txBox="1"/>
          <p:nvPr/>
        </p:nvSpPr>
        <p:spPr>
          <a:xfrm>
            <a:off x="4212956" y="8001794"/>
            <a:ext cx="4238156" cy="1349692"/>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2500">
                <a:solidFill>
                  <a:srgbClr val="FFFFFF"/>
                </a:solidFill>
                <a:latin typeface="+mn-lt"/>
                <a:ea typeface="+mn-ea"/>
                <a:cs typeface="+mn-cs"/>
                <a:sym typeface="Helvetica Neue Medium"/>
              </a:defRPr>
            </a:lvl1pPr>
          </a:lstStyle>
          <a:p>
            <a:pPr/>
            <a:r>
              <a:t>fse and segmentation can now be transferred to CT coordinates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0000" fill="hold"/>
                                        <p:tgtEl>
                                          <p:spTgt spid="3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3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MIP.mp4" descr="MI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2015206"/>
            <a:ext cx="13004801" cy="7738395"/>
          </a:xfrm>
          <a:prstGeom prst="rect">
            <a:avLst/>
          </a:prstGeom>
          <a:ln w="12700">
            <a:miter lim="400000"/>
          </a:ln>
        </p:spPr>
      </p:pic>
      <p:sp>
        <p:nvSpPr>
          <p:cNvPr id="343" name="Rectangle"/>
          <p:cNvSpPr/>
          <p:nvPr/>
        </p:nvSpPr>
        <p:spPr>
          <a:xfrm>
            <a:off x="349250" y="2212057"/>
            <a:ext cx="12306300" cy="7344693"/>
          </a:xfrm>
          <a:prstGeom prst="rect">
            <a:avLst/>
          </a:prstGeom>
          <a:ln w="698500">
            <a:solidFill>
              <a:srgbClr val="FFFFFF"/>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44" name="MR / CT registration"/>
          <p:cNvSpPr txBox="1"/>
          <p:nvPr>
            <p:ph type="title"/>
          </p:nvPr>
        </p:nvSpPr>
        <p:spPr>
          <a:prstGeom prst="rect">
            <a:avLst/>
          </a:prstGeom>
        </p:spPr>
        <p:txBody>
          <a:bodyPr/>
          <a:lstStyle/>
          <a:p>
            <a:pPr/>
            <a:r>
              <a:t>MR / CT registration</a:t>
            </a:r>
          </a:p>
        </p:txBody>
      </p:sp>
      <p:sp>
        <p:nvSpPr>
          <p:cNvPr id="345" name="mr - fse"/>
          <p:cNvSpPr txBox="1"/>
          <p:nvPr/>
        </p:nvSpPr>
        <p:spPr>
          <a:xfrm>
            <a:off x="2748811" y="2412999"/>
            <a:ext cx="12426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fse</a:t>
            </a:r>
          </a:p>
        </p:txBody>
      </p:sp>
      <p:sp>
        <p:nvSpPr>
          <p:cNvPr id="346" name="mr - bssfp"/>
          <p:cNvSpPr txBox="1"/>
          <p:nvPr/>
        </p:nvSpPr>
        <p:spPr>
          <a:xfrm>
            <a:off x="5530105" y="2412999"/>
            <a:ext cx="160385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 bssfp</a:t>
            </a:r>
          </a:p>
        </p:txBody>
      </p:sp>
      <p:sp>
        <p:nvSpPr>
          <p:cNvPr id="347" name="CT"/>
          <p:cNvSpPr txBox="1"/>
          <p:nvPr/>
        </p:nvSpPr>
        <p:spPr>
          <a:xfrm>
            <a:off x="8961341" y="2412999"/>
            <a:ext cx="5263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599999" fill="hold"/>
                                        <p:tgtEl>
                                          <p:spTgt spid="3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ata Transfer"/>
          <p:cNvSpPr txBox="1"/>
          <p:nvPr>
            <p:ph type="title"/>
          </p:nvPr>
        </p:nvSpPr>
        <p:spPr>
          <a:prstGeom prst="rect">
            <a:avLst/>
          </a:prstGeom>
        </p:spPr>
        <p:txBody>
          <a:bodyPr/>
          <a:lstStyle/>
          <a:p>
            <a:pPr/>
            <a:r>
              <a:t>Data Transfer</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Rectangle"/>
          <p:cNvSpPr/>
          <p:nvPr/>
        </p:nvSpPr>
        <p:spPr>
          <a:xfrm>
            <a:off x="2756132" y="4695155"/>
            <a:ext cx="1553583" cy="2888632"/>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2" name="Rectangle"/>
          <p:cNvSpPr/>
          <p:nvPr/>
        </p:nvSpPr>
        <p:spPr>
          <a:xfrm>
            <a:off x="2756132" y="4695156"/>
            <a:ext cx="2366034" cy="2010174"/>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3" name="Rectangle"/>
          <p:cNvSpPr/>
          <p:nvPr/>
        </p:nvSpPr>
        <p:spPr>
          <a:xfrm>
            <a:off x="9723243" y="3255951"/>
            <a:ext cx="2470345" cy="1439205"/>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54" name="RRI Ground Floor copy.png" descr="RRI Ground Floor copy.png"/>
          <p:cNvPicPr>
            <a:picLocks noChangeAspect="1"/>
          </p:cNvPicPr>
          <p:nvPr/>
        </p:nvPicPr>
        <p:blipFill>
          <a:blip r:embed="rId2">
            <a:alphaModFix amt="32567"/>
            <a:extLst/>
          </a:blip>
          <a:stretch>
            <a:fillRect/>
          </a:stretch>
        </p:blipFill>
        <p:spPr>
          <a:xfrm>
            <a:off x="-1" y="353175"/>
            <a:ext cx="13004801" cy="8424850"/>
          </a:xfrm>
          <a:prstGeom prst="rect">
            <a:avLst/>
          </a:prstGeom>
          <a:ln w="12700">
            <a:miter lim="400000"/>
          </a:ln>
        </p:spPr>
      </p:pic>
      <p:sp>
        <p:nvSpPr>
          <p:cNvPr id="355" name="Rectangle"/>
          <p:cNvSpPr/>
          <p:nvPr/>
        </p:nvSpPr>
        <p:spPr>
          <a:xfrm>
            <a:off x="10476570" y="3372303"/>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6"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357" name="Rectangle"/>
          <p:cNvSpPr/>
          <p:nvPr/>
        </p:nvSpPr>
        <p:spPr>
          <a:xfrm>
            <a:off x="4309714" y="5285450"/>
            <a:ext cx="745401" cy="1336516"/>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58"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1"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2"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3"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4"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365"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6"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pic>
        <p:nvPicPr>
          <p:cNvPr id="367" name="RRI Ground Floor copy.png" descr="RRI Ground Floor copy.png"/>
          <p:cNvPicPr>
            <a:picLocks noChangeAspect="1"/>
          </p:cNvPicPr>
          <p:nvPr/>
        </p:nvPicPr>
        <p:blipFill>
          <a:blip r:embed="rId2">
            <a:alphaModFix amt="10047"/>
            <a:extLst/>
          </a:blip>
          <a:stretch>
            <a:fillRect/>
          </a:stretch>
        </p:blipFill>
        <p:spPr>
          <a:xfrm>
            <a:off x="-1" y="353175"/>
            <a:ext cx="13004801" cy="8424850"/>
          </a:xfrm>
          <a:prstGeom prst="rect">
            <a:avLst/>
          </a:prstGeom>
          <a:ln w="12700">
            <a:miter lim="400000"/>
          </a:ln>
        </p:spPr>
      </p:pic>
      <p:sp>
        <p:nvSpPr>
          <p:cNvPr id="368"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69"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0"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1"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2" name="MR PC"/>
          <p:cNvSpPr txBox="1"/>
          <p:nvPr/>
        </p:nvSpPr>
        <p:spPr>
          <a:xfrm>
            <a:off x="6918253" y="2308937"/>
            <a:ext cx="129311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MR PC</a:t>
            </a:r>
          </a:p>
        </p:txBody>
      </p:sp>
      <p:sp>
        <p:nvSpPr>
          <p:cNvPr id="373" name="Line"/>
          <p:cNvSpPr/>
          <p:nvPr/>
        </p:nvSpPr>
        <p:spPr>
          <a:xfrm>
            <a:off x="8229328" y="2726570"/>
            <a:ext cx="727440" cy="727440"/>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4" name="SARRP PC"/>
          <p:cNvSpPr txBox="1"/>
          <p:nvPr/>
        </p:nvSpPr>
        <p:spPr>
          <a:xfrm>
            <a:off x="372368" y="4762365"/>
            <a:ext cx="193888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SARRP PC</a:t>
            </a:r>
          </a:p>
        </p:txBody>
      </p:sp>
      <p:sp>
        <p:nvSpPr>
          <p:cNvPr id="375" name="Line"/>
          <p:cNvSpPr/>
          <p:nvPr/>
        </p:nvSpPr>
        <p:spPr>
          <a:xfrm>
            <a:off x="2329212" y="5137812"/>
            <a:ext cx="348737" cy="348736"/>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6"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BIOPAC PC</a:t>
            </a:r>
          </a:p>
        </p:txBody>
      </p:sp>
      <p:sp>
        <p:nvSpPr>
          <p:cNvPr id="377" name="Line"/>
          <p:cNvSpPr/>
          <p:nvPr/>
        </p:nvSpPr>
        <p:spPr>
          <a:xfrm flipV="1">
            <a:off x="2329212" y="6255269"/>
            <a:ext cx="348737" cy="348737"/>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8" name="3 computers are involved in this process:"/>
          <p:cNvSpPr txBox="1"/>
          <p:nvPr/>
        </p:nvSpPr>
        <p:spPr>
          <a:xfrm>
            <a:off x="6816662" y="6266951"/>
            <a:ext cx="4926615" cy="1169681"/>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3100">
                <a:solidFill>
                  <a:srgbClr val="FFFFFF"/>
                </a:solidFill>
                <a:latin typeface="+mn-lt"/>
                <a:ea typeface="+mn-ea"/>
                <a:cs typeface="+mn-cs"/>
                <a:sym typeface="Helvetica Neue Medium"/>
              </a:defRPr>
            </a:lvl1pPr>
          </a:lstStyle>
          <a:p>
            <a:pPr/>
            <a:r>
              <a:t>3 computers are involved in this process: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1"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2"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3"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4"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385"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6"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387"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8"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9"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0"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1" name="MR PC"/>
          <p:cNvSpPr txBox="1"/>
          <p:nvPr/>
        </p:nvSpPr>
        <p:spPr>
          <a:xfrm>
            <a:off x="6791951" y="2265592"/>
            <a:ext cx="1545718" cy="6097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MR PC</a:t>
            </a:r>
          </a:p>
        </p:txBody>
      </p:sp>
      <p:sp>
        <p:nvSpPr>
          <p:cNvPr id="392" name="Line"/>
          <p:cNvSpPr/>
          <p:nvPr/>
        </p:nvSpPr>
        <p:spPr>
          <a:xfrm>
            <a:off x="8229328" y="2726570"/>
            <a:ext cx="727440" cy="727440"/>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3" name="SARRP PC"/>
          <p:cNvSpPr txBox="1"/>
          <p:nvPr/>
        </p:nvSpPr>
        <p:spPr>
          <a:xfrm>
            <a:off x="372368" y="4762365"/>
            <a:ext cx="193888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SARRP PC</a:t>
            </a:r>
          </a:p>
        </p:txBody>
      </p:sp>
      <p:sp>
        <p:nvSpPr>
          <p:cNvPr id="394" name="Line"/>
          <p:cNvSpPr/>
          <p:nvPr/>
        </p:nvSpPr>
        <p:spPr>
          <a:xfrm>
            <a:off x="2329212" y="5137812"/>
            <a:ext cx="348737" cy="348736"/>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5"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BIOPAC PC</a:t>
            </a:r>
          </a:p>
        </p:txBody>
      </p:sp>
      <p:sp>
        <p:nvSpPr>
          <p:cNvPr id="396" name="Line"/>
          <p:cNvSpPr/>
          <p:nvPr/>
        </p:nvSpPr>
        <p:spPr>
          <a:xfrm flipV="1">
            <a:off x="2329212" y="6255269"/>
            <a:ext cx="348737" cy="348737"/>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97" name="fse.png" descr="fse.png"/>
          <p:cNvPicPr>
            <a:picLocks noChangeAspect="1"/>
          </p:cNvPicPr>
          <p:nvPr/>
        </p:nvPicPr>
        <p:blipFill>
          <a:blip r:embed="rId2">
            <a:extLst/>
          </a:blip>
          <a:stretch>
            <a:fillRect/>
          </a:stretch>
        </p:blipFill>
        <p:spPr>
          <a:xfrm>
            <a:off x="6918253" y="5119851"/>
            <a:ext cx="2974182" cy="4075015"/>
          </a:xfrm>
          <a:prstGeom prst="rect">
            <a:avLst/>
          </a:prstGeom>
          <a:ln w="12700">
            <a:miter lim="400000"/>
          </a:ln>
        </p:spPr>
      </p:pic>
      <p:sp>
        <p:nvSpPr>
          <p:cNvPr id="398" name="MRI Acquisition"/>
          <p:cNvSpPr txBox="1"/>
          <p:nvPr/>
        </p:nvSpPr>
        <p:spPr>
          <a:xfrm>
            <a:off x="9626948" y="5492649"/>
            <a:ext cx="241005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MRI Acquisition</a:t>
            </a:r>
          </a:p>
        </p:txBody>
      </p:sp>
      <p:sp>
        <p:nvSpPr>
          <p:cNvPr id="399" name="Rectangle"/>
          <p:cNvSpPr/>
          <p:nvPr/>
        </p:nvSpPr>
        <p:spPr>
          <a:xfrm>
            <a:off x="7135344" y="5065242"/>
            <a:ext cx="5348877" cy="3987523"/>
          </a:xfrm>
          <a:prstGeom prst="rect">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0" name="Line"/>
          <p:cNvSpPr/>
          <p:nvPr/>
        </p:nvSpPr>
        <p:spPr>
          <a:xfrm flipV="1">
            <a:off x="9140834" y="4179797"/>
            <a:ext cx="1" cy="869338"/>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3"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4"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5"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6"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407"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08"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409"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0"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1"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2"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3" name="MR PC"/>
          <p:cNvSpPr txBox="1"/>
          <p:nvPr/>
        </p:nvSpPr>
        <p:spPr>
          <a:xfrm>
            <a:off x="6918253" y="2308937"/>
            <a:ext cx="129311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MR PC</a:t>
            </a:r>
          </a:p>
        </p:txBody>
      </p:sp>
      <p:sp>
        <p:nvSpPr>
          <p:cNvPr id="414" name="Line"/>
          <p:cNvSpPr/>
          <p:nvPr/>
        </p:nvSpPr>
        <p:spPr>
          <a:xfrm>
            <a:off x="8229328" y="2726570"/>
            <a:ext cx="727440" cy="727440"/>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5" name="SARRP PC"/>
          <p:cNvSpPr txBox="1"/>
          <p:nvPr/>
        </p:nvSpPr>
        <p:spPr>
          <a:xfrm>
            <a:off x="372368" y="4762365"/>
            <a:ext cx="193888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SARRP PC</a:t>
            </a:r>
          </a:p>
        </p:txBody>
      </p:sp>
      <p:sp>
        <p:nvSpPr>
          <p:cNvPr id="416" name="Line"/>
          <p:cNvSpPr/>
          <p:nvPr/>
        </p:nvSpPr>
        <p:spPr>
          <a:xfrm>
            <a:off x="2329212" y="5137812"/>
            <a:ext cx="348737" cy="348736"/>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7" name="BIOPAC PC"/>
          <p:cNvSpPr txBox="1"/>
          <p:nvPr/>
        </p:nvSpPr>
        <p:spPr>
          <a:xfrm>
            <a:off x="109008" y="6373675"/>
            <a:ext cx="2272565" cy="5727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BIOPAC PC</a:t>
            </a:r>
          </a:p>
        </p:txBody>
      </p:sp>
      <p:sp>
        <p:nvSpPr>
          <p:cNvPr id="418" name="Line"/>
          <p:cNvSpPr/>
          <p:nvPr/>
        </p:nvSpPr>
        <p:spPr>
          <a:xfrm flipV="1">
            <a:off x="2329212" y="6255269"/>
            <a:ext cx="348737" cy="348737"/>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19" name="Screen Shot 2019-07-23 at 16.26.19.png" descr="Screen Shot 2019-07-23 at 16.26.19.png"/>
          <p:cNvPicPr>
            <a:picLocks noChangeAspect="1"/>
          </p:cNvPicPr>
          <p:nvPr/>
        </p:nvPicPr>
        <p:blipFill>
          <a:blip r:embed="rId2">
            <a:extLst/>
          </a:blip>
          <a:stretch>
            <a:fillRect/>
          </a:stretch>
        </p:blipFill>
        <p:spPr>
          <a:xfrm>
            <a:off x="6193715" y="5536606"/>
            <a:ext cx="5012796" cy="2819699"/>
          </a:xfrm>
          <a:prstGeom prst="rect">
            <a:avLst/>
          </a:prstGeom>
          <a:ln w="12700">
            <a:miter lim="400000"/>
          </a:ln>
        </p:spPr>
      </p:pic>
      <p:sp>
        <p:nvSpPr>
          <p:cNvPr id="420" name="Tumour Segmentation"/>
          <p:cNvSpPr txBox="1"/>
          <p:nvPr/>
        </p:nvSpPr>
        <p:spPr>
          <a:xfrm>
            <a:off x="6193715" y="8639150"/>
            <a:ext cx="332567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Tumour Segmentation</a:t>
            </a:r>
          </a:p>
        </p:txBody>
      </p:sp>
      <p:sp>
        <p:nvSpPr>
          <p:cNvPr id="421" name="Rectangle"/>
          <p:cNvSpPr/>
          <p:nvPr/>
        </p:nvSpPr>
        <p:spPr>
          <a:xfrm>
            <a:off x="6005311" y="5381910"/>
            <a:ext cx="5581791" cy="3987523"/>
          </a:xfrm>
          <a:prstGeom prst="rect">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2" name="Line"/>
          <p:cNvSpPr/>
          <p:nvPr/>
        </p:nvSpPr>
        <p:spPr>
          <a:xfrm flipH="1" flipV="1">
            <a:off x="3370234" y="6404734"/>
            <a:ext cx="2619797" cy="951054"/>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5"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6"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7"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28"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429"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0"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431"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2"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3"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4"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5" name="MR PC"/>
          <p:cNvSpPr txBox="1"/>
          <p:nvPr/>
        </p:nvSpPr>
        <p:spPr>
          <a:xfrm>
            <a:off x="6918253" y="2308937"/>
            <a:ext cx="129311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MR PC</a:t>
            </a:r>
          </a:p>
        </p:txBody>
      </p:sp>
      <p:sp>
        <p:nvSpPr>
          <p:cNvPr id="436" name="Line"/>
          <p:cNvSpPr/>
          <p:nvPr/>
        </p:nvSpPr>
        <p:spPr>
          <a:xfrm>
            <a:off x="8229328" y="2726570"/>
            <a:ext cx="727440" cy="727440"/>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7" name="SARRP PC"/>
          <p:cNvSpPr txBox="1"/>
          <p:nvPr/>
        </p:nvSpPr>
        <p:spPr>
          <a:xfrm>
            <a:off x="307204" y="4743683"/>
            <a:ext cx="2069212" cy="560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SARRP PC</a:t>
            </a:r>
          </a:p>
        </p:txBody>
      </p:sp>
      <p:sp>
        <p:nvSpPr>
          <p:cNvPr id="438" name="Line"/>
          <p:cNvSpPr/>
          <p:nvPr/>
        </p:nvSpPr>
        <p:spPr>
          <a:xfrm>
            <a:off x="2329212" y="5137812"/>
            <a:ext cx="348737" cy="348736"/>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39"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BIOPAC PC</a:t>
            </a:r>
          </a:p>
        </p:txBody>
      </p:sp>
      <p:sp>
        <p:nvSpPr>
          <p:cNvPr id="440" name="Line"/>
          <p:cNvSpPr/>
          <p:nvPr/>
        </p:nvSpPr>
        <p:spPr>
          <a:xfrm flipV="1">
            <a:off x="2329212" y="6255269"/>
            <a:ext cx="348737" cy="348737"/>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41" name="Reg_Frame.png" descr="Reg_Frame.png"/>
          <p:cNvPicPr>
            <a:picLocks noChangeAspect="1"/>
          </p:cNvPicPr>
          <p:nvPr/>
        </p:nvPicPr>
        <p:blipFill>
          <a:blip r:embed="rId2">
            <a:extLst/>
          </a:blip>
          <a:stretch>
            <a:fillRect/>
          </a:stretch>
        </p:blipFill>
        <p:spPr>
          <a:xfrm rot="5400000">
            <a:off x="2119218" y="-622002"/>
            <a:ext cx="2195947" cy="5098232"/>
          </a:xfrm>
          <a:prstGeom prst="rect">
            <a:avLst/>
          </a:prstGeom>
          <a:ln w="12700">
            <a:miter lim="400000"/>
          </a:ln>
        </p:spPr>
      </p:pic>
      <p:sp>
        <p:nvSpPr>
          <p:cNvPr id="442" name="MRI -&gt; CT Registration"/>
          <p:cNvSpPr txBox="1"/>
          <p:nvPr/>
        </p:nvSpPr>
        <p:spPr>
          <a:xfrm>
            <a:off x="785635" y="3331487"/>
            <a:ext cx="34512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MRI -&gt; CT Registration</a:t>
            </a:r>
          </a:p>
        </p:txBody>
      </p:sp>
      <p:sp>
        <p:nvSpPr>
          <p:cNvPr id="443" name="Rectangle"/>
          <p:cNvSpPr/>
          <p:nvPr/>
        </p:nvSpPr>
        <p:spPr>
          <a:xfrm>
            <a:off x="426296" y="722788"/>
            <a:ext cx="5581791" cy="3289314"/>
          </a:xfrm>
          <a:prstGeom prst="rect">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4" name="Line"/>
          <p:cNvSpPr/>
          <p:nvPr/>
        </p:nvSpPr>
        <p:spPr>
          <a:xfrm flipH="1">
            <a:off x="2986662" y="4000133"/>
            <a:ext cx="1" cy="1119719"/>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Why MR-IGRT ?"/>
          <p:cNvSpPr txBox="1"/>
          <p:nvPr>
            <p:ph type="title" idx="4294967295"/>
          </p:nvPr>
        </p:nvSpPr>
        <p:spPr>
          <a:prstGeom prst="rect">
            <a:avLst/>
          </a:prstGeom>
        </p:spPr>
        <p:txBody>
          <a:bodyPr/>
          <a:lstStyle>
            <a:lvl1pPr>
              <a:defRPr sz="7200"/>
            </a:lvl1pPr>
          </a:lstStyle>
          <a:p>
            <a:pPr/>
            <a:r>
              <a:t>Why MR-IGRT ?</a:t>
            </a:r>
          </a:p>
        </p:txBody>
      </p:sp>
      <p:pic>
        <p:nvPicPr>
          <p:cNvPr id="152" name="fse.png" descr="fse.png"/>
          <p:cNvPicPr>
            <a:picLocks noChangeAspect="1"/>
          </p:cNvPicPr>
          <p:nvPr/>
        </p:nvPicPr>
        <p:blipFill>
          <a:blip r:embed="rId2">
            <a:extLst/>
          </a:blip>
          <a:stretch>
            <a:fillRect/>
          </a:stretch>
        </p:blipFill>
        <p:spPr>
          <a:xfrm>
            <a:off x="635000" y="1898896"/>
            <a:ext cx="5867400" cy="8039101"/>
          </a:xfrm>
          <a:prstGeom prst="rect">
            <a:avLst/>
          </a:prstGeom>
          <a:ln w="12700">
            <a:miter lim="400000"/>
          </a:ln>
        </p:spPr>
      </p:pic>
      <p:pic>
        <p:nvPicPr>
          <p:cNvPr id="153" name="CT.png" descr="CT.png"/>
          <p:cNvPicPr>
            <a:picLocks noChangeAspect="1"/>
          </p:cNvPicPr>
          <p:nvPr/>
        </p:nvPicPr>
        <p:blipFill>
          <a:blip r:embed="rId3">
            <a:extLst/>
          </a:blip>
          <a:stretch>
            <a:fillRect/>
          </a:stretch>
        </p:blipFill>
        <p:spPr>
          <a:xfrm>
            <a:off x="6502400" y="1898896"/>
            <a:ext cx="5867400" cy="8039101"/>
          </a:xfrm>
          <a:prstGeom prst="rect">
            <a:avLst/>
          </a:prstGeom>
          <a:ln w="12700">
            <a:miter lim="400000"/>
          </a:ln>
        </p:spPr>
      </p:pic>
      <p:sp>
        <p:nvSpPr>
          <p:cNvPr id="154" name="MR"/>
          <p:cNvSpPr txBox="1"/>
          <p:nvPr/>
        </p:nvSpPr>
        <p:spPr>
          <a:xfrm>
            <a:off x="1467278" y="2200835"/>
            <a:ext cx="983209"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MR</a:t>
            </a:r>
          </a:p>
        </p:txBody>
      </p:sp>
      <p:sp>
        <p:nvSpPr>
          <p:cNvPr id="155" name="CT"/>
          <p:cNvSpPr txBox="1"/>
          <p:nvPr/>
        </p:nvSpPr>
        <p:spPr>
          <a:xfrm>
            <a:off x="7339036" y="2200835"/>
            <a:ext cx="835458"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CT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7"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8"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49"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0"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451"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2"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453"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4"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5"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6"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7" name="MR PC"/>
          <p:cNvSpPr txBox="1"/>
          <p:nvPr/>
        </p:nvSpPr>
        <p:spPr>
          <a:xfrm>
            <a:off x="6918253" y="2308937"/>
            <a:ext cx="129311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MR PC</a:t>
            </a:r>
          </a:p>
        </p:txBody>
      </p:sp>
      <p:sp>
        <p:nvSpPr>
          <p:cNvPr id="458" name="Line"/>
          <p:cNvSpPr/>
          <p:nvPr/>
        </p:nvSpPr>
        <p:spPr>
          <a:xfrm>
            <a:off x="8229328" y="2726570"/>
            <a:ext cx="727440" cy="727440"/>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59" name="SARRP PC"/>
          <p:cNvSpPr txBox="1"/>
          <p:nvPr/>
        </p:nvSpPr>
        <p:spPr>
          <a:xfrm>
            <a:off x="372368" y="4762365"/>
            <a:ext cx="193888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SARRP PC</a:t>
            </a:r>
          </a:p>
        </p:txBody>
      </p:sp>
      <p:sp>
        <p:nvSpPr>
          <p:cNvPr id="460" name="Line"/>
          <p:cNvSpPr/>
          <p:nvPr/>
        </p:nvSpPr>
        <p:spPr>
          <a:xfrm>
            <a:off x="2329212" y="5137812"/>
            <a:ext cx="348737" cy="348736"/>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1"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BIOPAC PC</a:t>
            </a:r>
          </a:p>
        </p:txBody>
      </p:sp>
      <p:sp>
        <p:nvSpPr>
          <p:cNvPr id="462" name="Line"/>
          <p:cNvSpPr/>
          <p:nvPr/>
        </p:nvSpPr>
        <p:spPr>
          <a:xfrm flipV="1">
            <a:off x="2329212" y="6255269"/>
            <a:ext cx="348737" cy="348737"/>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3" name="Line"/>
          <p:cNvSpPr/>
          <p:nvPr/>
        </p:nvSpPr>
        <p:spPr>
          <a:xfrm flipV="1">
            <a:off x="3493831" y="4241641"/>
            <a:ext cx="1" cy="1977509"/>
          </a:xfrm>
          <a:prstGeom prst="line">
            <a:avLst/>
          </a:prstGeom>
          <a:ln w="381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4" name="Line"/>
          <p:cNvSpPr/>
          <p:nvPr/>
        </p:nvSpPr>
        <p:spPr>
          <a:xfrm>
            <a:off x="3481131" y="4241800"/>
            <a:ext cx="5659703" cy="0"/>
          </a:xfrm>
          <a:prstGeom prst="line">
            <a:avLst/>
          </a:prstGeom>
          <a:ln w="381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5" name="Line"/>
          <p:cNvSpPr/>
          <p:nvPr/>
        </p:nvSpPr>
        <p:spPr>
          <a:xfrm>
            <a:off x="9133770" y="3686742"/>
            <a:ext cx="1" cy="567759"/>
          </a:xfrm>
          <a:prstGeom prst="line">
            <a:avLst/>
          </a:prstGeom>
          <a:ln w="38100">
            <a:solidFill>
              <a:srgbClr val="000000"/>
            </a:solidFill>
            <a:miter lim="400000"/>
            <a:head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6" name="Line"/>
          <p:cNvSpPr/>
          <p:nvPr/>
        </p:nvSpPr>
        <p:spPr>
          <a:xfrm>
            <a:off x="3043812" y="5505251"/>
            <a:ext cx="437320" cy="1"/>
          </a:xfrm>
          <a:prstGeom prst="line">
            <a:avLst/>
          </a:prstGeom>
          <a:ln w="38100">
            <a:solidFill>
              <a:srgbClr val="000000"/>
            </a:solidFill>
            <a:miter lim="400000"/>
            <a:head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7" name="Line"/>
          <p:cNvSpPr/>
          <p:nvPr/>
        </p:nvSpPr>
        <p:spPr>
          <a:xfrm>
            <a:off x="3043812" y="6219149"/>
            <a:ext cx="462720" cy="1"/>
          </a:xfrm>
          <a:prstGeom prst="line">
            <a:avLst/>
          </a:prstGeom>
          <a:ln w="38100">
            <a:solidFill>
              <a:srgbClr val="000000"/>
            </a:solidFill>
            <a:miter lim="400000"/>
            <a:head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68" name="Robust and efficient data transfer needed between these computers"/>
          <p:cNvSpPr txBox="1"/>
          <p:nvPr/>
        </p:nvSpPr>
        <p:spPr>
          <a:xfrm>
            <a:off x="6816662" y="6025651"/>
            <a:ext cx="4926615" cy="1652281"/>
          </a:xfrm>
          <a:prstGeom prst="rect">
            <a:avLst/>
          </a:prstGeom>
          <a:solidFill>
            <a:srgbClr val="000000"/>
          </a:solidFill>
          <a:ln w="1143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3100">
                <a:solidFill>
                  <a:srgbClr val="FFFFFF"/>
                </a:solidFill>
                <a:latin typeface="+mn-lt"/>
                <a:ea typeface="+mn-ea"/>
                <a:cs typeface="+mn-cs"/>
                <a:sym typeface="Helvetica Neue Medium"/>
              </a:defRPr>
            </a:lvl1pPr>
          </a:lstStyle>
          <a:p>
            <a:pPr/>
            <a:r>
              <a:t>Robust and efficient data transfer needed between these computers</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71"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72"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73"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74"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475"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476"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477"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478"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479"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480"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481"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482"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483"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484"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485"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486"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487"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488"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489"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490"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491"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492"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493"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494"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495"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496"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497"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498"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499"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00"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501"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502"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03"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04"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5" name="Rectangle"/>
          <p:cNvSpPr/>
          <p:nvPr/>
        </p:nvSpPr>
        <p:spPr>
          <a:xfrm>
            <a:off x="3427706" y="1886676"/>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6" name="Rectangle"/>
          <p:cNvSpPr/>
          <p:nvPr/>
        </p:nvSpPr>
        <p:spPr>
          <a:xfrm>
            <a:off x="3427706" y="6740550"/>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07" name="v"/>
          <p:cNvSpPr/>
          <p:nvPr/>
        </p:nvSpPr>
        <p:spPr>
          <a:xfrm>
            <a:off x="7563043" y="2098708"/>
            <a:ext cx="1785215" cy="21588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08" name="v"/>
          <p:cNvSpPr/>
          <p:nvPr/>
        </p:nvSpPr>
        <p:spPr>
          <a:xfrm>
            <a:off x="10299700" y="2142482"/>
            <a:ext cx="1785214" cy="35759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09" name="A shared folder on the MRI PC is mounted on the SARRP and Biopac PC to facilitate file exchange"/>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A shared folder on the MRI PC is mounted on the SARRP and Biopac PC to facilitate file exchange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2"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3"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4"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15"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516"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517"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518"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519"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520"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521"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522"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523"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524"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25"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26"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27"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28"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29"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30"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31"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32"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33"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34"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35"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36"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37"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38"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39"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40"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41"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542"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543"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44"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45"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46" name="Rectangle"/>
          <p:cNvSpPr/>
          <p:nvPr/>
        </p:nvSpPr>
        <p:spPr>
          <a:xfrm>
            <a:off x="3427706" y="1886676"/>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47" name="Rectangle"/>
          <p:cNvSpPr/>
          <p:nvPr/>
        </p:nvSpPr>
        <p:spPr>
          <a:xfrm>
            <a:off x="3427706" y="6740550"/>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48" name="v"/>
          <p:cNvSpPr/>
          <p:nvPr/>
        </p:nvSpPr>
        <p:spPr>
          <a:xfrm>
            <a:off x="7563043" y="2098708"/>
            <a:ext cx="1785215" cy="21588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49" name="v"/>
          <p:cNvSpPr/>
          <p:nvPr/>
        </p:nvSpPr>
        <p:spPr>
          <a:xfrm>
            <a:off x="10299700" y="2872875"/>
            <a:ext cx="1785214" cy="28455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50" name="The first few MRI scans are positioning"/>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The first few MRI scans are positioning</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3"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4"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5"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56"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557"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558"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559"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560"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561"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562"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563"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564"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565"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66"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67"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68"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69"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70"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71"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72"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73"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74"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75"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76"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77"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78"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579"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80"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81"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582"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583"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584"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585"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586"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7" name="Rectangle"/>
          <p:cNvSpPr/>
          <p:nvPr/>
        </p:nvSpPr>
        <p:spPr>
          <a:xfrm>
            <a:off x="3427706" y="1886676"/>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8" name="Rectangle"/>
          <p:cNvSpPr/>
          <p:nvPr/>
        </p:nvSpPr>
        <p:spPr>
          <a:xfrm>
            <a:off x="3427706" y="6740550"/>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89" name="v"/>
          <p:cNvSpPr/>
          <p:nvPr/>
        </p:nvSpPr>
        <p:spPr>
          <a:xfrm>
            <a:off x="7563043" y="2098708"/>
            <a:ext cx="1785215" cy="21588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90" name="v"/>
          <p:cNvSpPr/>
          <p:nvPr/>
        </p:nvSpPr>
        <p:spPr>
          <a:xfrm>
            <a:off x="10299700" y="3570979"/>
            <a:ext cx="1785214" cy="2147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591" name="The first few MRI scans are positioning"/>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The first few MRI scans are positioning</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94"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95"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96"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597"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598"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599"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600"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601"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602"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603"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604"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605"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606"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07"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08"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09"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10"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11"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12"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13"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14"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15"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16"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17"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18"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19"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20"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21"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22"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23"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624"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625"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26"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27"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28" name="Rectangle"/>
          <p:cNvSpPr/>
          <p:nvPr/>
        </p:nvSpPr>
        <p:spPr>
          <a:xfrm>
            <a:off x="3427706" y="1886676"/>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29" name="Rectangle"/>
          <p:cNvSpPr/>
          <p:nvPr/>
        </p:nvSpPr>
        <p:spPr>
          <a:xfrm>
            <a:off x="3427706" y="6740550"/>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0" name="v"/>
          <p:cNvSpPr/>
          <p:nvPr/>
        </p:nvSpPr>
        <p:spPr>
          <a:xfrm>
            <a:off x="7563043" y="2098708"/>
            <a:ext cx="1785215" cy="21588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31" name="v"/>
          <p:cNvSpPr/>
          <p:nvPr/>
        </p:nvSpPr>
        <p:spPr>
          <a:xfrm>
            <a:off x="10299700" y="4332556"/>
            <a:ext cx="1785214" cy="138591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32" name="The first few MRI scans are positioning"/>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The first few MRI scans are positioning</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5"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6"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7"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38"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639"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640"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641"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642"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643"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644"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645"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646"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647"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48"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49"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50"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51"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52"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53"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54"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55"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56"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57"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58"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59"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60"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61"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62"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63"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64"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665"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666"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67"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68"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69" name="Rectangle"/>
          <p:cNvSpPr/>
          <p:nvPr/>
        </p:nvSpPr>
        <p:spPr>
          <a:xfrm>
            <a:off x="3427706" y="1886676"/>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0" name="Rectangle"/>
          <p:cNvSpPr/>
          <p:nvPr/>
        </p:nvSpPr>
        <p:spPr>
          <a:xfrm>
            <a:off x="3427706" y="6740550"/>
            <a:ext cx="1785214" cy="215889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1" name="v"/>
          <p:cNvSpPr/>
          <p:nvPr/>
        </p:nvSpPr>
        <p:spPr>
          <a:xfrm>
            <a:off x="7563043" y="2098708"/>
            <a:ext cx="1785215" cy="215889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72" name="v"/>
          <p:cNvSpPr/>
          <p:nvPr/>
        </p:nvSpPr>
        <p:spPr>
          <a:xfrm>
            <a:off x="10299700" y="5144491"/>
            <a:ext cx="1785214" cy="57398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73" name="When the fse scan is acquired it needs to be copied to the shared folder"/>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When the fse scan is acquired it needs to be copied to the shared folder</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6"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7"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8"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679"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680"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681"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682"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683"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684"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685"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686"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687"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688"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89"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90"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91"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92"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93"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94"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695" name="fse"/>
          <p:cNvSpPr/>
          <p:nvPr/>
        </p:nvSpPr>
        <p:spPr>
          <a:xfrm>
            <a:off x="3581299" y="6827901"/>
            <a:ext cx="1565201" cy="573981"/>
          </a:xfrm>
          <a:prstGeom prst="roundRect">
            <a:avLst>
              <a:gd name="adj" fmla="val 33189"/>
            </a:avLst>
          </a:prstGeom>
          <a:solidFill>
            <a:schemeClr val="accent4">
              <a:hueOff val="-1081314"/>
              <a:satOff val="4338"/>
              <a:lumOff val="-8931"/>
              <a:alpha val="5001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696"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697"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698"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699"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00" name="fse"/>
          <p:cNvSpPr/>
          <p:nvPr/>
        </p:nvSpPr>
        <p:spPr>
          <a:xfrm>
            <a:off x="3581299" y="1930252"/>
            <a:ext cx="1565201" cy="573981"/>
          </a:xfrm>
          <a:prstGeom prst="roundRect">
            <a:avLst>
              <a:gd name="adj" fmla="val 33189"/>
            </a:avLst>
          </a:prstGeom>
          <a:solidFill>
            <a:schemeClr val="accent4">
              <a:hueOff val="-1081314"/>
              <a:satOff val="4338"/>
              <a:lumOff val="-8931"/>
              <a:alpha val="5011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01"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02"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03"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04"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05"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706"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707"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08"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09"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0" name="Rectangle"/>
          <p:cNvSpPr/>
          <p:nvPr/>
        </p:nvSpPr>
        <p:spPr>
          <a:xfrm>
            <a:off x="3427706" y="2635356"/>
            <a:ext cx="1785214" cy="141021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1" name="Rectangle"/>
          <p:cNvSpPr/>
          <p:nvPr/>
        </p:nvSpPr>
        <p:spPr>
          <a:xfrm>
            <a:off x="3427706" y="7533005"/>
            <a:ext cx="1785214" cy="1366436"/>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2" name="v"/>
          <p:cNvSpPr/>
          <p:nvPr/>
        </p:nvSpPr>
        <p:spPr>
          <a:xfrm>
            <a:off x="7563043" y="2922347"/>
            <a:ext cx="1785215" cy="13352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13" name="v"/>
          <p:cNvSpPr/>
          <p:nvPr/>
        </p:nvSpPr>
        <p:spPr>
          <a:xfrm>
            <a:off x="10299700" y="5144491"/>
            <a:ext cx="1785214" cy="57398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14" name="Line"/>
          <p:cNvSpPr/>
          <p:nvPr/>
        </p:nvSpPr>
        <p:spPr>
          <a:xfrm flipH="1" flipV="1">
            <a:off x="9273046" y="2826876"/>
            <a:ext cx="1071927" cy="1752785"/>
          </a:xfrm>
          <a:prstGeom prst="line">
            <a:avLst/>
          </a:prstGeom>
          <a:ln w="635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5" name="To avoid operator error this is done using a script called by a GUI"/>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To avoid operator error this is done using a script called by a GUI</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8"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19"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20"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21"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722"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723"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724"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725"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726"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727"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728"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729"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730"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31"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32"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33"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34"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35"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36"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37" name="fse"/>
          <p:cNvSpPr/>
          <p:nvPr/>
        </p:nvSpPr>
        <p:spPr>
          <a:xfrm>
            <a:off x="3581299" y="6827901"/>
            <a:ext cx="1565201" cy="573981"/>
          </a:xfrm>
          <a:prstGeom prst="roundRect">
            <a:avLst>
              <a:gd name="adj" fmla="val 33189"/>
            </a:avLst>
          </a:prstGeom>
          <a:solidFill>
            <a:schemeClr val="accent4">
              <a:hueOff val="-1081314"/>
              <a:satOff val="4338"/>
              <a:lumOff val="-8931"/>
              <a:alpha val="5001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38"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39"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40"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41"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42" name="fse"/>
          <p:cNvSpPr/>
          <p:nvPr/>
        </p:nvSpPr>
        <p:spPr>
          <a:xfrm>
            <a:off x="3581299" y="1930252"/>
            <a:ext cx="1565201" cy="573981"/>
          </a:xfrm>
          <a:prstGeom prst="roundRect">
            <a:avLst>
              <a:gd name="adj" fmla="val 33189"/>
            </a:avLst>
          </a:prstGeom>
          <a:solidFill>
            <a:schemeClr val="accent4">
              <a:hueOff val="-1081314"/>
              <a:satOff val="4338"/>
              <a:lumOff val="-8931"/>
              <a:alpha val="5011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43"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44"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45"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46"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47"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748"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749"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50"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51"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52" name="Rectangle"/>
          <p:cNvSpPr/>
          <p:nvPr/>
        </p:nvSpPr>
        <p:spPr>
          <a:xfrm>
            <a:off x="3427706" y="2635356"/>
            <a:ext cx="1785214" cy="141021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53" name="Rectangle"/>
          <p:cNvSpPr/>
          <p:nvPr/>
        </p:nvSpPr>
        <p:spPr>
          <a:xfrm>
            <a:off x="3427706" y="7533005"/>
            <a:ext cx="1785214" cy="1366436"/>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54" name="v"/>
          <p:cNvSpPr/>
          <p:nvPr/>
        </p:nvSpPr>
        <p:spPr>
          <a:xfrm>
            <a:off x="7563043" y="2922347"/>
            <a:ext cx="1785215" cy="13352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55" name="v"/>
          <p:cNvSpPr/>
          <p:nvPr/>
        </p:nvSpPr>
        <p:spPr>
          <a:xfrm>
            <a:off x="10299700" y="5144491"/>
            <a:ext cx="1785214" cy="57398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56" name="Line"/>
          <p:cNvSpPr/>
          <p:nvPr/>
        </p:nvSpPr>
        <p:spPr>
          <a:xfrm flipH="1" flipV="1">
            <a:off x="9273046" y="2826876"/>
            <a:ext cx="1071927" cy="1752785"/>
          </a:xfrm>
          <a:prstGeom prst="line">
            <a:avLst/>
          </a:prstGeom>
          <a:ln w="635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757" name="fse_copy_gui.png" descr="fse_copy_gui.png"/>
          <p:cNvPicPr>
            <a:picLocks noChangeAspect="1"/>
          </p:cNvPicPr>
          <p:nvPr/>
        </p:nvPicPr>
        <p:blipFill>
          <a:blip r:embed="rId2">
            <a:extLst/>
          </a:blip>
          <a:stretch>
            <a:fillRect/>
          </a:stretch>
        </p:blipFill>
        <p:spPr>
          <a:xfrm>
            <a:off x="6978640" y="6596142"/>
            <a:ext cx="5671643" cy="2644643"/>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60"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61"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62"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63"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764"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765"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766"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767"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768"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769"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770"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771"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772"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73"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74"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75"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76" name="seg"/>
          <p:cNvSpPr/>
          <p:nvPr/>
        </p:nvSpPr>
        <p:spPr>
          <a:xfrm>
            <a:off x="7761950" y="3640041"/>
            <a:ext cx="1565201" cy="573982"/>
          </a:xfrm>
          <a:prstGeom prst="roundRect">
            <a:avLst>
              <a:gd name="adj" fmla="val 33189"/>
            </a:avLst>
          </a:prstGeom>
          <a:solidFill>
            <a:schemeClr val="accent5">
              <a:hueOff val="-82419"/>
              <a:satOff val="-9513"/>
              <a:lumOff val="-16343"/>
              <a:alpha val="5008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77"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78"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79"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80"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81"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82"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83"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84"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85"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786" name="seg"/>
          <p:cNvSpPr/>
          <p:nvPr/>
        </p:nvSpPr>
        <p:spPr>
          <a:xfrm>
            <a:off x="3581299" y="3340461"/>
            <a:ext cx="1565201" cy="573982"/>
          </a:xfrm>
          <a:prstGeom prst="roundRect">
            <a:avLst>
              <a:gd name="adj" fmla="val 33189"/>
            </a:avLst>
          </a:prstGeom>
          <a:solidFill>
            <a:schemeClr val="accent5">
              <a:hueOff val="-82419"/>
              <a:satOff val="-9513"/>
              <a:lumOff val="-16343"/>
              <a:alpha val="5002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87"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88"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789"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790"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791"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792"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793"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94" name="Rectangle"/>
          <p:cNvSpPr/>
          <p:nvPr/>
        </p:nvSpPr>
        <p:spPr>
          <a:xfrm>
            <a:off x="3427706" y="2635356"/>
            <a:ext cx="1785214" cy="599162"/>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95" name="Rectangle"/>
          <p:cNvSpPr/>
          <p:nvPr/>
        </p:nvSpPr>
        <p:spPr>
          <a:xfrm>
            <a:off x="3427706" y="7533005"/>
            <a:ext cx="1785214" cy="57398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96" name="v"/>
          <p:cNvSpPr/>
          <p:nvPr/>
        </p:nvSpPr>
        <p:spPr>
          <a:xfrm>
            <a:off x="7563043" y="2922347"/>
            <a:ext cx="1785215" cy="59916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97" name="v"/>
          <p:cNvSpPr/>
          <p:nvPr/>
        </p:nvSpPr>
        <p:spPr>
          <a:xfrm>
            <a:off x="10299700" y="5144491"/>
            <a:ext cx="1785214" cy="57398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798" name="Line"/>
          <p:cNvSpPr/>
          <p:nvPr/>
        </p:nvSpPr>
        <p:spPr>
          <a:xfrm>
            <a:off x="1796085" y="8556317"/>
            <a:ext cx="1785215" cy="1"/>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799" name="As soon as the fse file is visible on the Biopac PC the tumour can be segmented and the segmentation mask saved to the shared folder"/>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As soon as the fse file is visible on the Biopac PC the tumour can be segmented and the segmentation mask saved to the shared folder</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02"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03"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04"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05"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806"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807"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808"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809"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810"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811"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812"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813"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814"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15"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16"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17"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18"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19"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20"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21"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22"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23"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24"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25"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26"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27"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28"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29"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30"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31"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832"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833"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34"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35"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36" name="Rectangle"/>
          <p:cNvSpPr/>
          <p:nvPr/>
        </p:nvSpPr>
        <p:spPr>
          <a:xfrm>
            <a:off x="3427706" y="2635356"/>
            <a:ext cx="1785214" cy="599162"/>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37" name="Rectangle"/>
          <p:cNvSpPr/>
          <p:nvPr/>
        </p:nvSpPr>
        <p:spPr>
          <a:xfrm>
            <a:off x="3427706" y="7533005"/>
            <a:ext cx="1785214" cy="573981"/>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38" name="v"/>
          <p:cNvSpPr/>
          <p:nvPr/>
        </p:nvSpPr>
        <p:spPr>
          <a:xfrm>
            <a:off x="7563043" y="2922347"/>
            <a:ext cx="1785215" cy="59916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39" name="Meanwhile the bssfp scan has been acquired ..."/>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Meanwhile the bssfp scan has been acquired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fse_seg.png" descr="fse_seg.png"/>
          <p:cNvPicPr>
            <a:picLocks noChangeAspect="1"/>
          </p:cNvPicPr>
          <p:nvPr/>
        </p:nvPicPr>
        <p:blipFill>
          <a:blip r:embed="rId2">
            <a:extLst/>
          </a:blip>
          <a:stretch>
            <a:fillRect/>
          </a:stretch>
        </p:blipFill>
        <p:spPr>
          <a:xfrm>
            <a:off x="635000" y="1898896"/>
            <a:ext cx="5867400" cy="8039101"/>
          </a:xfrm>
          <a:prstGeom prst="rect">
            <a:avLst/>
          </a:prstGeom>
          <a:ln w="12700">
            <a:miter lim="400000"/>
          </a:ln>
        </p:spPr>
      </p:pic>
      <p:sp>
        <p:nvSpPr>
          <p:cNvPr id="158" name="Tumour"/>
          <p:cNvSpPr txBox="1"/>
          <p:nvPr/>
        </p:nvSpPr>
        <p:spPr>
          <a:xfrm>
            <a:off x="2249684" y="3212338"/>
            <a:ext cx="1444232" cy="5354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FF0007"/>
                </a:solidFill>
              </a:defRPr>
            </a:lvl1pPr>
          </a:lstStyle>
          <a:p>
            <a:pPr/>
            <a:r>
              <a:t>Tumour</a:t>
            </a:r>
          </a:p>
        </p:txBody>
      </p:sp>
      <p:sp>
        <p:nvSpPr>
          <p:cNvPr id="159" name="Line"/>
          <p:cNvSpPr/>
          <p:nvPr/>
        </p:nvSpPr>
        <p:spPr>
          <a:xfrm>
            <a:off x="3471912" y="3759461"/>
            <a:ext cx="826477" cy="826478"/>
          </a:xfrm>
          <a:prstGeom prst="line">
            <a:avLst/>
          </a:prstGeom>
          <a:ln w="50800">
            <a:solidFill>
              <a:srgbClr val="FF0011"/>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0" name="Why MR-IGRT ?"/>
          <p:cNvSpPr txBox="1"/>
          <p:nvPr>
            <p:ph type="title" idx="4294967295"/>
          </p:nvPr>
        </p:nvSpPr>
        <p:spPr>
          <a:prstGeom prst="rect">
            <a:avLst/>
          </a:prstGeom>
        </p:spPr>
        <p:txBody>
          <a:bodyPr/>
          <a:lstStyle>
            <a:lvl1pPr>
              <a:defRPr sz="7200"/>
            </a:lvl1pPr>
          </a:lstStyle>
          <a:p>
            <a:pPr/>
            <a:r>
              <a:t>Why MR-IGRT ?</a:t>
            </a:r>
          </a:p>
        </p:txBody>
      </p:sp>
      <p:pic>
        <p:nvPicPr>
          <p:cNvPr id="161" name="CT.png" descr="CT.png"/>
          <p:cNvPicPr>
            <a:picLocks noChangeAspect="1"/>
          </p:cNvPicPr>
          <p:nvPr/>
        </p:nvPicPr>
        <p:blipFill>
          <a:blip r:embed="rId3">
            <a:extLst/>
          </a:blip>
          <a:stretch>
            <a:fillRect/>
          </a:stretch>
        </p:blipFill>
        <p:spPr>
          <a:xfrm>
            <a:off x="6502400" y="1898896"/>
            <a:ext cx="5867400" cy="8039101"/>
          </a:xfrm>
          <a:prstGeom prst="rect">
            <a:avLst/>
          </a:prstGeom>
          <a:ln w="12700">
            <a:miter lim="400000"/>
          </a:ln>
        </p:spPr>
      </p:pic>
      <p:sp>
        <p:nvSpPr>
          <p:cNvPr id="162" name="MR"/>
          <p:cNvSpPr txBox="1"/>
          <p:nvPr/>
        </p:nvSpPr>
        <p:spPr>
          <a:xfrm>
            <a:off x="1467278" y="2200835"/>
            <a:ext cx="983209"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MR</a:t>
            </a:r>
          </a:p>
        </p:txBody>
      </p:sp>
      <p:sp>
        <p:nvSpPr>
          <p:cNvPr id="163" name="CT"/>
          <p:cNvSpPr txBox="1"/>
          <p:nvPr/>
        </p:nvSpPr>
        <p:spPr>
          <a:xfrm>
            <a:off x="7339036" y="2200835"/>
            <a:ext cx="835458" cy="73382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CT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42"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43"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44"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45"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846"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847"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848"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849"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850"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851"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852"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853"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854"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55"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56"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57"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58"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59"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60" name="bssfp"/>
          <p:cNvSpPr/>
          <p:nvPr/>
        </p:nvSpPr>
        <p:spPr>
          <a:xfrm>
            <a:off x="3581299" y="7533005"/>
            <a:ext cx="1565201" cy="573981"/>
          </a:xfrm>
          <a:prstGeom prst="roundRect">
            <a:avLst>
              <a:gd name="adj" fmla="val 33189"/>
            </a:avLst>
          </a:prstGeom>
          <a:solidFill>
            <a:schemeClr val="accent1">
              <a:alpha val="5020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61"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62"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63"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64"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65" name="bssfp"/>
          <p:cNvSpPr/>
          <p:nvPr/>
        </p:nvSpPr>
        <p:spPr>
          <a:xfrm>
            <a:off x="3581299" y="2635356"/>
            <a:ext cx="1565201" cy="573982"/>
          </a:xfrm>
          <a:prstGeom prst="roundRect">
            <a:avLst>
              <a:gd name="adj" fmla="val 33189"/>
            </a:avLst>
          </a:prstGeom>
          <a:solidFill>
            <a:schemeClr val="accent1">
              <a:alpha val="4956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66"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67"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68"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69"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70"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71"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872"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873"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74"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75"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76" name="Line"/>
          <p:cNvSpPr/>
          <p:nvPr/>
        </p:nvSpPr>
        <p:spPr>
          <a:xfrm flipH="1" flipV="1">
            <a:off x="9327150" y="3369556"/>
            <a:ext cx="1173155" cy="2029948"/>
          </a:xfrm>
          <a:prstGeom prst="line">
            <a:avLst/>
          </a:prstGeom>
          <a:ln w="63500">
            <a:solidFill>
              <a:schemeClr val="accent1"/>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77" name="... and is copied to the shared folder using the transfer script/GUI"/>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 and is copied to the shared folder using the transfer script/GUI</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80"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81"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82"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883"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884"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885"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886"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887"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888"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889"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890"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891"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892"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93"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94"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895"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896"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897"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898" name="bssfp"/>
          <p:cNvSpPr/>
          <p:nvPr/>
        </p:nvSpPr>
        <p:spPr>
          <a:xfrm>
            <a:off x="3581299" y="7533005"/>
            <a:ext cx="1565201" cy="573981"/>
          </a:xfrm>
          <a:prstGeom prst="roundRect">
            <a:avLst>
              <a:gd name="adj" fmla="val 33189"/>
            </a:avLst>
          </a:prstGeom>
          <a:solidFill>
            <a:schemeClr val="accent1">
              <a:alpha val="5020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899"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00"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01"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02"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03" name="bssfp"/>
          <p:cNvSpPr/>
          <p:nvPr/>
        </p:nvSpPr>
        <p:spPr>
          <a:xfrm>
            <a:off x="3581299" y="2635356"/>
            <a:ext cx="1565201" cy="573982"/>
          </a:xfrm>
          <a:prstGeom prst="roundRect">
            <a:avLst>
              <a:gd name="adj" fmla="val 33189"/>
            </a:avLst>
          </a:prstGeom>
          <a:solidFill>
            <a:schemeClr val="accent1">
              <a:alpha val="49566"/>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04"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05"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06"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07"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08"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09"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910"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911"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12"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13" name="Rectangle"/>
          <p:cNvSpPr/>
          <p:nvPr/>
        </p:nvSpPr>
        <p:spPr>
          <a:xfrm>
            <a:off x="1071357" y="1799128"/>
            <a:ext cx="1785214" cy="2845599"/>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14" name="Line"/>
          <p:cNvSpPr/>
          <p:nvPr/>
        </p:nvSpPr>
        <p:spPr>
          <a:xfrm flipH="1" flipV="1">
            <a:off x="9327150" y="3369556"/>
            <a:ext cx="1173155" cy="2029948"/>
          </a:xfrm>
          <a:prstGeom prst="line">
            <a:avLst/>
          </a:prstGeom>
          <a:ln w="63500">
            <a:solidFill>
              <a:schemeClr val="accent1"/>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915" name="bssfp_copy_gui.png" descr="bssfp_copy_gui.png"/>
          <p:cNvPicPr>
            <a:picLocks noChangeAspect="1"/>
          </p:cNvPicPr>
          <p:nvPr/>
        </p:nvPicPr>
        <p:blipFill>
          <a:blip r:embed="rId2">
            <a:extLst/>
          </a:blip>
          <a:stretch>
            <a:fillRect/>
          </a:stretch>
        </p:blipFill>
        <p:spPr>
          <a:xfrm>
            <a:off x="6978640" y="6650649"/>
            <a:ext cx="5671643" cy="264464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18"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19"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20"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21"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922"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923"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924"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925"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926"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927"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928"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929"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930"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31"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32"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33"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34"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35"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36"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37"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38"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39"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40"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41"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42"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43"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44"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45"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46"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47"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948"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949"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50"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51" name="Rectangle"/>
          <p:cNvSpPr/>
          <p:nvPr/>
        </p:nvSpPr>
        <p:spPr>
          <a:xfrm>
            <a:off x="1071357" y="2585884"/>
            <a:ext cx="1785214" cy="2058843"/>
          </a:xfrm>
          <a:prstGeom prst="rect">
            <a:avLst/>
          </a:prstGeom>
          <a:solidFill>
            <a:srgbClr val="FFFF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52" name="MRI scanning is now over and the mouse is transferred to the SARRP where the CT image is acquired"/>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MRI scanning is now over and the mouse is transferred to the SARRP where the CT image is acquired</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55"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56"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57"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58"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959"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960"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961"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962"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963"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964"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965"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966"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967"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68" name="bssfp"/>
          <p:cNvSpPr/>
          <p:nvPr/>
        </p:nvSpPr>
        <p:spPr>
          <a:xfrm>
            <a:off x="7761950" y="2934937"/>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69" name="fse"/>
          <p:cNvSpPr/>
          <p:nvPr/>
        </p:nvSpPr>
        <p:spPr>
          <a:xfrm>
            <a:off x="7761950" y="2229832"/>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70"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71" name="seg"/>
          <p:cNvSpPr/>
          <p:nvPr/>
        </p:nvSpPr>
        <p:spPr>
          <a:xfrm>
            <a:off x="7761950" y="364004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72"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73" name="bssfp"/>
          <p:cNvSpPr/>
          <p:nvPr/>
        </p:nvSpPr>
        <p:spPr>
          <a:xfrm>
            <a:off x="3581299" y="7533005"/>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74" name="fse"/>
          <p:cNvSpPr/>
          <p:nvPr/>
        </p:nvSpPr>
        <p:spPr>
          <a:xfrm>
            <a:off x="3581299" y="6827901"/>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75"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76" name="seg"/>
          <p:cNvSpPr/>
          <p:nvPr/>
        </p:nvSpPr>
        <p:spPr>
          <a:xfrm>
            <a:off x="3581299" y="8238109"/>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77"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78" name="bssfp"/>
          <p:cNvSpPr/>
          <p:nvPr/>
        </p:nvSpPr>
        <p:spPr>
          <a:xfrm>
            <a:off x="3581299" y="2635356"/>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79" name="fse"/>
          <p:cNvSpPr/>
          <p:nvPr/>
        </p:nvSpPr>
        <p:spPr>
          <a:xfrm>
            <a:off x="3581299" y="1930252"/>
            <a:ext cx="1565201" cy="573981"/>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80"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981" name="seg"/>
          <p:cNvSpPr/>
          <p:nvPr/>
        </p:nvSpPr>
        <p:spPr>
          <a:xfrm>
            <a:off x="3581299" y="3340461"/>
            <a:ext cx="1565201" cy="573982"/>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82"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983"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984"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985"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986"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987"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988" name="Line"/>
          <p:cNvSpPr/>
          <p:nvPr/>
        </p:nvSpPr>
        <p:spPr>
          <a:xfrm flipH="1">
            <a:off x="2755879" y="2215217"/>
            <a:ext cx="1018590" cy="719720"/>
          </a:xfrm>
          <a:prstGeom prst="line">
            <a:avLst/>
          </a:prstGeom>
          <a:ln w="63500">
            <a:solidFill>
              <a:schemeClr val="accent4">
                <a:hueOff val="-1081314"/>
                <a:satOff val="4338"/>
                <a:lumOff val="-8931"/>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89" name="Line"/>
          <p:cNvSpPr/>
          <p:nvPr/>
        </p:nvSpPr>
        <p:spPr>
          <a:xfrm flipH="1">
            <a:off x="2750242" y="2907732"/>
            <a:ext cx="1018590" cy="719720"/>
          </a:xfrm>
          <a:prstGeom prst="line">
            <a:avLst/>
          </a:prstGeom>
          <a:ln w="63500">
            <a:solidFill>
              <a:schemeClr val="accent1"/>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0" name="Line"/>
          <p:cNvSpPr/>
          <p:nvPr/>
        </p:nvSpPr>
        <p:spPr>
          <a:xfrm flipH="1">
            <a:off x="2750242" y="3672547"/>
            <a:ext cx="1018590" cy="719720"/>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1" name="All of the relevant scans are now visible from the SARRP PC. The registration software is started and automatically moves the fse,bssfp and seg files from the shared folder to the local SARRP study folder"/>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All of the relevant scans are now visible from the SARRP PC. The registration software is started and automatically moves the fse,bssfp and seg files from the shared folder to the local SARRP study folder</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Rectangle"/>
          <p:cNvSpPr/>
          <p:nvPr/>
        </p:nvSpPr>
        <p:spPr>
          <a:xfrm>
            <a:off x="6984990" y="515611"/>
            <a:ext cx="5658943" cy="5820110"/>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4" name="Rectangle"/>
          <p:cNvSpPr/>
          <p:nvPr/>
        </p:nvSpPr>
        <p:spPr>
          <a:xfrm>
            <a:off x="9952989" y="1530032"/>
            <a:ext cx="2258623" cy="4367540"/>
          </a:xfrm>
          <a:prstGeom prst="rect">
            <a:avLst/>
          </a:prstGeom>
          <a:solidFill>
            <a:srgbClr val="FFFFFF"/>
          </a:solidFill>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5" name="Rectangle"/>
          <p:cNvSpPr/>
          <p:nvPr/>
        </p:nvSpPr>
        <p:spPr>
          <a:xfrm>
            <a:off x="584200" y="5437832"/>
            <a:ext cx="5191197" cy="3900154"/>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6" name="Rectangle"/>
          <p:cNvSpPr/>
          <p:nvPr/>
        </p:nvSpPr>
        <p:spPr>
          <a:xfrm>
            <a:off x="584200" y="515611"/>
            <a:ext cx="5191197" cy="4622532"/>
          </a:xfrm>
          <a:prstGeom prst="rect">
            <a:avLst/>
          </a:prstGeom>
          <a:solidFill>
            <a:srgbClr val="D6D5D5"/>
          </a:solidFill>
          <a:ln w="127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997" name="scan 3"/>
          <p:cNvSpPr/>
          <p:nvPr/>
        </p:nvSpPr>
        <p:spPr>
          <a:xfrm>
            <a:off x="10299700" y="3640041"/>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3</a:t>
            </a:r>
          </a:p>
        </p:txBody>
      </p:sp>
      <p:sp>
        <p:nvSpPr>
          <p:cNvPr id="998" name="scan 4"/>
          <p:cNvSpPr/>
          <p:nvPr/>
        </p:nvSpPr>
        <p:spPr>
          <a:xfrm>
            <a:off x="10299700" y="439226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4</a:t>
            </a:r>
          </a:p>
        </p:txBody>
      </p:sp>
      <p:sp>
        <p:nvSpPr>
          <p:cNvPr id="999" name="scan 2"/>
          <p:cNvSpPr/>
          <p:nvPr/>
        </p:nvSpPr>
        <p:spPr>
          <a:xfrm>
            <a:off x="10299700" y="2934937"/>
            <a:ext cx="1565201" cy="573981"/>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2</a:t>
            </a:r>
          </a:p>
        </p:txBody>
      </p:sp>
      <p:sp>
        <p:nvSpPr>
          <p:cNvPr id="1000" name="scan1"/>
          <p:cNvSpPr/>
          <p:nvPr/>
        </p:nvSpPr>
        <p:spPr>
          <a:xfrm>
            <a:off x="10299700" y="2229832"/>
            <a:ext cx="1565201" cy="573982"/>
          </a:xfrm>
          <a:prstGeom prst="roundRect">
            <a:avLst>
              <a:gd name="adj" fmla="val 33189"/>
            </a:avLst>
          </a:prstGeom>
          <a:solidFill>
            <a:srgbClr val="92929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scan1</a:t>
            </a:r>
          </a:p>
        </p:txBody>
      </p:sp>
      <p:sp>
        <p:nvSpPr>
          <p:cNvPr id="1001" name="scan 5"/>
          <p:cNvSpPr/>
          <p:nvPr/>
        </p:nvSpPr>
        <p:spPr>
          <a:xfrm>
            <a:off x="10299700" y="5144492"/>
            <a:ext cx="1565201" cy="573981"/>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scan 5</a:t>
            </a:r>
          </a:p>
        </p:txBody>
      </p:sp>
      <p:sp>
        <p:nvSpPr>
          <p:cNvPr id="1002" name="SARRP PC"/>
          <p:cNvSpPr txBox="1"/>
          <p:nvPr/>
        </p:nvSpPr>
        <p:spPr>
          <a:xfrm>
            <a:off x="801877" y="654055"/>
            <a:ext cx="16782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PC</a:t>
            </a:r>
          </a:p>
        </p:txBody>
      </p:sp>
      <p:sp>
        <p:nvSpPr>
          <p:cNvPr id="1003" name="BIOPAC PC"/>
          <p:cNvSpPr txBox="1"/>
          <p:nvPr/>
        </p:nvSpPr>
        <p:spPr>
          <a:xfrm>
            <a:off x="694893" y="5667041"/>
            <a:ext cx="178521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BIOPAC PC</a:t>
            </a:r>
          </a:p>
        </p:txBody>
      </p:sp>
      <p:sp>
        <p:nvSpPr>
          <p:cNvPr id="1004" name="MRI PC"/>
          <p:cNvSpPr txBox="1"/>
          <p:nvPr/>
        </p:nvSpPr>
        <p:spPr>
          <a:xfrm>
            <a:off x="7241022" y="654055"/>
            <a:ext cx="12146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MRI PC</a:t>
            </a:r>
          </a:p>
        </p:txBody>
      </p:sp>
      <p:sp>
        <p:nvSpPr>
          <p:cNvPr id="1005" name="MRI study"/>
          <p:cNvSpPr txBox="1"/>
          <p:nvPr/>
        </p:nvSpPr>
        <p:spPr>
          <a:xfrm>
            <a:off x="10346132" y="1674644"/>
            <a:ext cx="147233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MRI study </a:t>
            </a:r>
          </a:p>
        </p:txBody>
      </p:sp>
      <p:sp>
        <p:nvSpPr>
          <p:cNvPr id="1006" name="v"/>
          <p:cNvSpPr/>
          <p:nvPr/>
        </p:nvSpPr>
        <p:spPr>
          <a:xfrm>
            <a:off x="7474749" y="1530032"/>
            <a:ext cx="2139603" cy="2925158"/>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1007" name="shared folder"/>
          <p:cNvSpPr txBox="1"/>
          <p:nvPr/>
        </p:nvSpPr>
        <p:spPr>
          <a:xfrm>
            <a:off x="7608357" y="167464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1008" name="v"/>
          <p:cNvSpPr/>
          <p:nvPr/>
        </p:nvSpPr>
        <p:spPr>
          <a:xfrm>
            <a:off x="3294098" y="6128100"/>
            <a:ext cx="2139603" cy="2925158"/>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1009" name="shared folder"/>
          <p:cNvSpPr txBox="1"/>
          <p:nvPr/>
        </p:nvSpPr>
        <p:spPr>
          <a:xfrm>
            <a:off x="3427706" y="6272712"/>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1010" name="v"/>
          <p:cNvSpPr/>
          <p:nvPr/>
        </p:nvSpPr>
        <p:spPr>
          <a:xfrm>
            <a:off x="3294098" y="1230452"/>
            <a:ext cx="2139603" cy="2925157"/>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1011" name="shared folder"/>
          <p:cNvSpPr txBox="1"/>
          <p:nvPr/>
        </p:nvSpPr>
        <p:spPr>
          <a:xfrm>
            <a:off x="3427706" y="1375064"/>
            <a:ext cx="1872387"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shared folder </a:t>
            </a:r>
          </a:p>
        </p:txBody>
      </p:sp>
      <p:sp>
        <p:nvSpPr>
          <p:cNvPr id="1012" name="v"/>
          <p:cNvSpPr/>
          <p:nvPr/>
        </p:nvSpPr>
        <p:spPr>
          <a:xfrm>
            <a:off x="903477" y="1230452"/>
            <a:ext cx="2139604" cy="364634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v</a:t>
            </a:r>
          </a:p>
        </p:txBody>
      </p:sp>
      <p:sp>
        <p:nvSpPr>
          <p:cNvPr id="1013" name="fse"/>
          <p:cNvSpPr/>
          <p:nvPr/>
        </p:nvSpPr>
        <p:spPr>
          <a:xfrm>
            <a:off x="1190679" y="2635356"/>
            <a:ext cx="1565201" cy="573982"/>
          </a:xfrm>
          <a:prstGeom prst="roundRect">
            <a:avLst>
              <a:gd name="adj" fmla="val 33189"/>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fse</a:t>
            </a:r>
          </a:p>
        </p:txBody>
      </p:sp>
      <p:sp>
        <p:nvSpPr>
          <p:cNvPr id="1014" name="CT"/>
          <p:cNvSpPr/>
          <p:nvPr/>
        </p:nvSpPr>
        <p:spPr>
          <a:xfrm>
            <a:off x="1190679" y="1930252"/>
            <a:ext cx="1565201" cy="573981"/>
          </a:xfrm>
          <a:prstGeom prst="roundRect">
            <a:avLst>
              <a:gd name="adj" fmla="val 33189"/>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CT</a:t>
            </a:r>
          </a:p>
        </p:txBody>
      </p:sp>
      <p:sp>
        <p:nvSpPr>
          <p:cNvPr id="1015" name="SARRP study"/>
          <p:cNvSpPr txBox="1"/>
          <p:nvPr/>
        </p:nvSpPr>
        <p:spPr>
          <a:xfrm>
            <a:off x="1071357" y="1375064"/>
            <a:ext cx="1803845"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SARRP study</a:t>
            </a:r>
          </a:p>
        </p:txBody>
      </p:sp>
      <p:sp>
        <p:nvSpPr>
          <p:cNvPr id="1016" name="bssfp"/>
          <p:cNvSpPr/>
          <p:nvPr/>
        </p:nvSpPr>
        <p:spPr>
          <a:xfrm>
            <a:off x="1190679" y="3340461"/>
            <a:ext cx="1565201" cy="573982"/>
          </a:xfrm>
          <a:prstGeom prst="roundRect">
            <a:avLst>
              <a:gd name="adj" fmla="val 33189"/>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bssfp</a:t>
            </a:r>
          </a:p>
        </p:txBody>
      </p:sp>
      <p:sp>
        <p:nvSpPr>
          <p:cNvPr id="1017" name="seg"/>
          <p:cNvSpPr/>
          <p:nvPr/>
        </p:nvSpPr>
        <p:spPr>
          <a:xfrm>
            <a:off x="1190679" y="4045566"/>
            <a:ext cx="1565201" cy="573981"/>
          </a:xfrm>
          <a:prstGeom prst="roundRect">
            <a:avLst>
              <a:gd name="adj" fmla="val 33189"/>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seg</a:t>
            </a:r>
          </a:p>
        </p:txBody>
      </p:sp>
      <p:sp>
        <p:nvSpPr>
          <p:cNvPr id="1018" name="The shared folder is now empty and this tells the MRI operator that they can transfer the next set of data"/>
          <p:cNvSpPr/>
          <p:nvPr/>
        </p:nvSpPr>
        <p:spPr>
          <a:xfrm>
            <a:off x="6978640" y="6696776"/>
            <a:ext cx="5671643" cy="2647560"/>
          </a:xfrm>
          <a:prstGeom prst="rect">
            <a:avLst/>
          </a:prstGeom>
          <a:solidFill>
            <a:srgbClr val="000000"/>
          </a:solidFill>
          <a:ln w="1270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The shared folder is now empty and this tells the MRI operator that they can transfer the next set of data</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MR/CT Registration"/>
          <p:cNvSpPr txBox="1"/>
          <p:nvPr>
            <p:ph type="title"/>
          </p:nvPr>
        </p:nvSpPr>
        <p:spPr>
          <a:prstGeom prst="rect">
            <a:avLst/>
          </a:prstGeom>
        </p:spPr>
        <p:txBody>
          <a:bodyPr/>
          <a:lstStyle/>
          <a:p>
            <a:pPr/>
            <a:r>
              <a:t>MR/CT Registration </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pPr>
            <a:r>
              <a:t>User crop CT</a:t>
            </a:r>
          </a:p>
          <a:p>
            <a:pPr marL="347265" indent="-347265" algn="l">
              <a:buSzPct val="145000"/>
              <a:buChar char="•"/>
              <a:defRPr sz="2500"/>
            </a:pPr>
          </a:p>
          <a:p>
            <a:pPr marL="347265" indent="-347265" algn="l">
              <a:buSzPct val="145000"/>
              <a:buChar char="•"/>
              <a:defRPr sz="2500"/>
            </a:pPr>
            <a:r>
              <a:t>Rigid registration</a:t>
            </a:r>
          </a:p>
          <a:p>
            <a:pPr marL="347265" indent="-347265" algn="l">
              <a:buSzPct val="145000"/>
              <a:buChar char="•"/>
              <a:defRPr sz="2500"/>
            </a:pPr>
          </a:p>
          <a:p>
            <a:pPr marL="347265" indent="-347265" algn="l">
              <a:buSzPct val="145000"/>
              <a:buChar char="•"/>
              <a:defRPr sz="2500"/>
            </a:pPr>
            <a:r>
              <a:t>User check Y-axis registration</a:t>
            </a:r>
          </a:p>
          <a:p>
            <a:pPr marL="347265" indent="-347265" algn="l">
              <a:buSzPct val="145000"/>
              <a:buChar char="•"/>
              <a:defRPr sz="2500"/>
            </a:pPr>
          </a:p>
          <a:p>
            <a:pPr marL="347265" indent="-347265" algn="l">
              <a:buSzPct val="145000"/>
              <a:buChar char="•"/>
              <a:defRPr sz="2500"/>
            </a:pPr>
            <a:r>
              <a:t>User crop MR </a:t>
            </a:r>
          </a:p>
          <a:p>
            <a:pPr marL="347265" indent="-347265" algn="l">
              <a:buSzPct val="145000"/>
              <a:buChar char="•"/>
              <a:defRPr sz="2500"/>
            </a:pPr>
          </a:p>
          <a:p>
            <a:pPr marL="347265" indent="-347265" algn="l">
              <a:buSzPct val="145000"/>
              <a:buChar char="•"/>
              <a:defRPr sz="2500"/>
            </a:pPr>
            <a:r>
              <a:t>Deformable registration</a:t>
            </a:r>
          </a:p>
          <a:p>
            <a:pPr marL="347265" indent="-347265" algn="l">
              <a:buSzPct val="145000"/>
              <a:buChar char="•"/>
              <a:defRPr sz="2500"/>
            </a:pPr>
          </a:p>
          <a:p>
            <a:pPr marL="347265" indent="-347265" algn="l">
              <a:buSzPct val="145000"/>
              <a:buChar char="•"/>
              <a:defRPr sz="2500"/>
            </a:pPr>
            <a:r>
              <a:t>fse+seg -&gt; bssfp -&gt; CT transformation</a:t>
            </a:r>
          </a:p>
          <a:p>
            <a:pPr marL="347265" indent="-347265" algn="l">
              <a:buSzPct val="145000"/>
              <a:buChar char="•"/>
              <a:defRPr sz="2500"/>
            </a:pPr>
          </a:p>
          <a:p>
            <a:pPr marL="347265" indent="-347265" algn="l">
              <a:buSzPct val="145000"/>
              <a:buChar char="•"/>
              <a:defRPr sz="2500"/>
            </a:pPr>
            <a:r>
              <a:t>Bounding-sphere/cross-hairs superimposed on fse image</a:t>
            </a:r>
          </a:p>
          <a:p>
            <a:pPr marL="347265" indent="-347265" algn="l">
              <a:buSzPct val="145000"/>
              <a:buChar char="•"/>
              <a:defRPr sz="2500"/>
            </a:pPr>
          </a:p>
          <a:p>
            <a:pPr marL="347265" indent="-347265" algn="l">
              <a:buSzPct val="145000"/>
              <a:buChar char="•"/>
              <a:defRPr sz="2500"/>
            </a:pPr>
            <a:r>
              <a:t>Transformed annotated fse write to DICOM</a:t>
            </a:r>
          </a:p>
          <a:p>
            <a:pPr marL="347265" indent="-347265" algn="l">
              <a:buSzPct val="145000"/>
              <a:buChar char="•"/>
              <a:defRPr sz="2500"/>
            </a:pPr>
          </a:p>
          <a:p>
            <a:pPr marL="347265" indent="-347265" algn="l">
              <a:buSzPct val="145000"/>
              <a:buChar char="•"/>
              <a:defRPr sz="2500"/>
            </a:pPr>
            <a:r>
              <a:t>Tumour bounding sphere and centre coordinates output to screen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25" name="CT_crop1.png" descr="CT_crop1.png"/>
          <p:cNvPicPr>
            <a:picLocks noChangeAspect="1"/>
          </p:cNvPicPr>
          <p:nvPr/>
        </p:nvPicPr>
        <p:blipFill>
          <a:blip r:embed="rId2">
            <a:extLst/>
          </a:blip>
          <a:stretch>
            <a:fillRect/>
          </a:stretch>
        </p:blipFill>
        <p:spPr>
          <a:xfrm>
            <a:off x="6834092" y="732234"/>
            <a:ext cx="6707814" cy="8629065"/>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28" name="CT_crop2.png" descr="CT_crop2.png"/>
          <p:cNvPicPr>
            <a:picLocks noChangeAspect="1"/>
          </p:cNvPicPr>
          <p:nvPr/>
        </p:nvPicPr>
        <p:blipFill>
          <a:blip r:embed="rId2">
            <a:extLst/>
          </a:blip>
          <a:stretch>
            <a:fillRect/>
          </a:stretch>
        </p:blipFill>
        <p:spPr>
          <a:xfrm>
            <a:off x="7009382" y="790435"/>
            <a:ext cx="6177435" cy="554904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31" name="bssfp.png" descr="bssfp.png"/>
          <p:cNvPicPr>
            <a:picLocks noChangeAspect="1"/>
          </p:cNvPicPr>
          <p:nvPr/>
        </p:nvPicPr>
        <p:blipFill>
          <a:blip r:embed="rId2">
            <a:extLst/>
          </a:blip>
          <a:stretch>
            <a:fillRect/>
          </a:stretch>
        </p:blipFill>
        <p:spPr>
          <a:xfrm>
            <a:off x="6930311" y="2789051"/>
            <a:ext cx="1872143" cy="2814454"/>
          </a:xfrm>
          <a:prstGeom prst="rect">
            <a:avLst/>
          </a:prstGeom>
          <a:ln w="12700">
            <a:miter lim="400000"/>
          </a:ln>
        </p:spPr>
      </p:pic>
      <p:pic>
        <p:nvPicPr>
          <p:cNvPr id="1032" name="CT.png" descr="CT.png"/>
          <p:cNvPicPr>
            <a:picLocks noChangeAspect="1"/>
          </p:cNvPicPr>
          <p:nvPr/>
        </p:nvPicPr>
        <p:blipFill>
          <a:blip r:embed="rId3">
            <a:extLst/>
          </a:blip>
          <a:stretch>
            <a:fillRect/>
          </a:stretch>
        </p:blipFill>
        <p:spPr>
          <a:xfrm>
            <a:off x="9953855" y="2037127"/>
            <a:ext cx="2496001" cy="5937940"/>
          </a:xfrm>
          <a:prstGeom prst="rect">
            <a:avLst/>
          </a:prstGeom>
          <a:ln w="12700">
            <a:miter lim="400000"/>
          </a:ln>
        </p:spPr>
      </p:pic>
      <p:sp>
        <p:nvSpPr>
          <p:cNvPr id="1033" name="Arrow"/>
          <p:cNvSpPr/>
          <p:nvPr/>
        </p:nvSpPr>
        <p:spPr>
          <a:xfrm>
            <a:off x="8929526" y="3561278"/>
            <a:ext cx="127000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34" name="mr-bssfp"/>
          <p:cNvSpPr txBox="1"/>
          <p:nvPr/>
        </p:nvSpPr>
        <p:spPr>
          <a:xfrm>
            <a:off x="7157570" y="1376320"/>
            <a:ext cx="141762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mr-bssfp</a:t>
            </a:r>
          </a:p>
        </p:txBody>
      </p:sp>
      <p:sp>
        <p:nvSpPr>
          <p:cNvPr id="1035" name="CT"/>
          <p:cNvSpPr txBox="1"/>
          <p:nvPr/>
        </p:nvSpPr>
        <p:spPr>
          <a:xfrm>
            <a:off x="10938660" y="1376320"/>
            <a:ext cx="52639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Problems to solve"/>
          <p:cNvSpPr txBox="1"/>
          <p:nvPr>
            <p:ph type="title"/>
          </p:nvPr>
        </p:nvSpPr>
        <p:spPr>
          <a:prstGeom prst="rect">
            <a:avLst/>
          </a:prstGeom>
        </p:spPr>
        <p:txBody>
          <a:bodyPr/>
          <a:lstStyle>
            <a:lvl1pPr defTabSz="537463">
              <a:defRPr sz="6624"/>
            </a:lvl1pPr>
          </a:lstStyle>
          <a:p>
            <a:pPr/>
            <a:r>
              <a:t>Prior art: MR-IGRT in Oxford</a:t>
            </a:r>
          </a:p>
        </p:txBody>
      </p:sp>
      <p:sp>
        <p:nvSpPr>
          <p:cNvPr id="166" name="MR / SARRP compatible cradle…"/>
          <p:cNvSpPr txBox="1"/>
          <p:nvPr>
            <p:ph type="body" idx="1"/>
          </p:nvPr>
        </p:nvSpPr>
        <p:spPr>
          <a:xfrm>
            <a:off x="952500" y="2358452"/>
            <a:ext cx="11099800" cy="5367440"/>
          </a:xfrm>
          <a:prstGeom prst="rect">
            <a:avLst/>
          </a:prstGeom>
        </p:spPr>
        <p:txBody>
          <a:bodyPr/>
          <a:lstStyle/>
          <a:p>
            <a:pPr marL="368300" indent="-368300" defTabSz="484886">
              <a:lnSpc>
                <a:spcPct val="80000"/>
              </a:lnSpc>
              <a:spcBef>
                <a:spcPts val="3400"/>
              </a:spcBef>
              <a:defRPr sz="3300"/>
            </a:pPr>
            <a:r>
              <a:t>In collaboration with our </a:t>
            </a:r>
            <a:r>
              <a:rPr b="1"/>
              <a:t>Mechanical Workshop</a:t>
            </a:r>
            <a:r>
              <a:t> and the </a:t>
            </a:r>
            <a:r>
              <a:rPr b="1"/>
              <a:t>Advanced Technology Group (Vojnovic)</a:t>
            </a:r>
            <a:r>
              <a:t>, we have previously validated the use of MR-IGRT for targeting of:</a:t>
            </a:r>
          </a:p>
          <a:p>
            <a:pPr lvl="1" marL="812800" indent="-368300" defTabSz="484886">
              <a:lnSpc>
                <a:spcPct val="80000"/>
              </a:lnSpc>
              <a:spcBef>
                <a:spcPts val="3400"/>
              </a:spcBef>
              <a:defRPr sz="3300"/>
            </a:pPr>
            <a:r>
              <a:t>Adrenal glands [1]</a:t>
            </a:r>
            <a:endParaRPr sz="4300"/>
          </a:p>
          <a:p>
            <a:pPr lvl="1" marL="812800" indent="-368300" defTabSz="484886">
              <a:lnSpc>
                <a:spcPct val="80000"/>
              </a:lnSpc>
              <a:spcBef>
                <a:spcPts val="3400"/>
              </a:spcBef>
              <a:defRPr sz="3300"/>
            </a:pPr>
            <a:r>
              <a:t>Genetically-invoked pancreatic tumours [1]</a:t>
            </a:r>
            <a:endParaRPr sz="4300"/>
          </a:p>
          <a:p>
            <a:pPr lvl="1" marL="812800" indent="-368300" defTabSz="484886">
              <a:lnSpc>
                <a:spcPct val="80000"/>
              </a:lnSpc>
              <a:spcBef>
                <a:spcPts val="3400"/>
              </a:spcBef>
              <a:defRPr sz="3300"/>
            </a:pPr>
            <a:r>
              <a:t>Inward-growing xenografts [2]</a:t>
            </a:r>
          </a:p>
        </p:txBody>
      </p:sp>
      <p:sp>
        <p:nvSpPr>
          <p:cNvPr id="167" name="[1] Kersemans V, et al. (2017) An efficient and robust MRI-guided radiotherapy planning approach for targeting abdominal organs and tumours in the mouse. PLoS ONE 12(4): e0176693. https://doi.org/10.1371/journal.pone.0176693"/>
          <p:cNvSpPr txBox="1"/>
          <p:nvPr/>
        </p:nvSpPr>
        <p:spPr>
          <a:xfrm>
            <a:off x="583953" y="7785396"/>
            <a:ext cx="11331260" cy="5842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[1] Kersemans V, et al. (2017) </a:t>
            </a:r>
            <a:r>
              <a:rPr b="1"/>
              <a:t>An efficient and robust MRI-guided radiotherapy planning approach for targeting abdominal organs and tumours in the mouse</a:t>
            </a:r>
            <a:r>
              <a:t>. PLoS ONE 12(4): e0176693. https://doi.org/10.1371/journal.pone.0176693</a:t>
            </a:r>
          </a:p>
        </p:txBody>
      </p:sp>
      <p:sp>
        <p:nvSpPr>
          <p:cNvPr id="168" name="[2] Corroyer-Dulmont A, et al. (2017) MRI-guided radiotherapy of the SK-N-SH neuroblastoma xenograft model using a small animal radiation research platform. The British Journal of Radiology 90:1069"/>
          <p:cNvSpPr txBox="1"/>
          <p:nvPr/>
        </p:nvSpPr>
        <p:spPr>
          <a:xfrm>
            <a:off x="583953" y="8594200"/>
            <a:ext cx="11331260" cy="5842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[2] Corroyer-Dulmont A, et al. (2017) </a:t>
            </a:r>
            <a:r>
              <a:rPr b="1"/>
              <a:t>MRI-guided radiotherapy of the SK-N-SH neuroblastoma xenograft model using a small animal radiation research platform.</a:t>
            </a:r>
            <a:r>
              <a:t> The British Journal of Radiology 90:1069</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38" name="Diaphragm_check.png" descr="Diaphragm_check.png"/>
          <p:cNvPicPr>
            <a:picLocks noChangeAspect="1"/>
          </p:cNvPicPr>
          <p:nvPr/>
        </p:nvPicPr>
        <p:blipFill>
          <a:blip r:embed="rId2">
            <a:extLst/>
          </a:blip>
          <a:stretch>
            <a:fillRect/>
          </a:stretch>
        </p:blipFill>
        <p:spPr>
          <a:xfrm>
            <a:off x="6738239" y="1604895"/>
            <a:ext cx="6365115" cy="477383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41" name="MR_crop2.png" descr="MR_crop2.png"/>
          <p:cNvPicPr>
            <a:picLocks noChangeAspect="1"/>
          </p:cNvPicPr>
          <p:nvPr/>
        </p:nvPicPr>
        <p:blipFill>
          <a:blip r:embed="rId2">
            <a:extLst/>
          </a:blip>
          <a:stretch>
            <a:fillRect/>
          </a:stretch>
        </p:blipFill>
        <p:spPr>
          <a:xfrm>
            <a:off x="7731559" y="4082229"/>
            <a:ext cx="4309836" cy="5375872"/>
          </a:xfrm>
          <a:prstGeom prst="rect">
            <a:avLst/>
          </a:prstGeom>
          <a:ln w="12700">
            <a:miter lim="400000"/>
          </a:ln>
        </p:spPr>
      </p:pic>
      <p:pic>
        <p:nvPicPr>
          <p:cNvPr id="1042" name="MR_crop1.png" descr="MR_crop1.png"/>
          <p:cNvPicPr>
            <a:picLocks noChangeAspect="1"/>
          </p:cNvPicPr>
          <p:nvPr/>
        </p:nvPicPr>
        <p:blipFill>
          <a:blip r:embed="rId3">
            <a:extLst/>
          </a:blip>
          <a:stretch>
            <a:fillRect/>
          </a:stretch>
        </p:blipFill>
        <p:spPr>
          <a:xfrm>
            <a:off x="7731559" y="408245"/>
            <a:ext cx="4309836" cy="389865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pPr>
            <a:r>
              <a:t>Deformable registration [1]</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45" name="Frame_140.png" descr="Frame_140.png"/>
          <p:cNvPicPr>
            <a:picLocks noChangeAspect="1"/>
          </p:cNvPicPr>
          <p:nvPr/>
        </p:nvPicPr>
        <p:blipFill>
          <a:blip r:embed="rId2">
            <a:extLst/>
          </a:blip>
          <a:stretch>
            <a:fillRect/>
          </a:stretch>
        </p:blipFill>
        <p:spPr>
          <a:xfrm>
            <a:off x="7803070" y="269027"/>
            <a:ext cx="4165601" cy="9537701"/>
          </a:xfrm>
          <a:prstGeom prst="rect">
            <a:avLst/>
          </a:prstGeom>
          <a:ln w="12700">
            <a:miter lim="400000"/>
          </a:ln>
        </p:spPr>
      </p:pic>
      <p:sp>
        <p:nvSpPr>
          <p:cNvPr id="1046" name="[1] Heinrich MP, Jenkinson M, Bhushan M, Matin T, Gleeson FV, Brady SM, et al. MIND: modality independent neighbourhood descriptor for multi-modal deformable registration. Med Image Anal. 2012; 16 (7):1423–35."/>
          <p:cNvSpPr txBox="1"/>
          <p:nvPr/>
        </p:nvSpPr>
        <p:spPr>
          <a:xfrm>
            <a:off x="438125" y="8763210"/>
            <a:ext cx="8063390" cy="825501"/>
          </a:xfrm>
          <a:prstGeom prst="rect">
            <a:avLst/>
          </a:prstGeom>
          <a:solidFill>
            <a:srgbClr val="C0E8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1600">
                <a:solidFill>
                  <a:srgbClr val="202020"/>
                </a:solidFill>
                <a:latin typeface="Helvetica"/>
                <a:ea typeface="Helvetica"/>
                <a:cs typeface="Helvetica"/>
                <a:sym typeface="Helvetica"/>
              </a:defRPr>
            </a:pPr>
            <a:r>
              <a:t>[1] Heinrich MP, Jenkinson M, Bhushan M, Matin T, Gleeson FV, Brady SM, et al. </a:t>
            </a:r>
            <a:r>
              <a:rPr b="1"/>
              <a:t>MIND: modality independent neighbourhood descriptor for multi-modal deformable registration</a:t>
            </a:r>
            <a:r>
              <a:t>. Med Image Anal. 2012; 16 (7):1423–35.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8" name="Frame_286.png" descr="Frame_286.png"/>
          <p:cNvPicPr>
            <a:picLocks noChangeAspect="1"/>
          </p:cNvPicPr>
          <p:nvPr/>
        </p:nvPicPr>
        <p:blipFill>
          <a:blip r:embed="rId2">
            <a:extLst/>
          </a:blip>
          <a:stretch>
            <a:fillRect/>
          </a:stretch>
        </p:blipFill>
        <p:spPr>
          <a:xfrm>
            <a:off x="7803070" y="269027"/>
            <a:ext cx="4165601" cy="9537701"/>
          </a:xfrm>
          <a:prstGeom prst="rect">
            <a:avLst/>
          </a:prstGeom>
          <a:ln w="12700">
            <a:miter lim="400000"/>
          </a:ln>
        </p:spPr>
      </p:pic>
      <p:sp>
        <p:nvSpPr>
          <p:cNvPr id="1049"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1" name="Frame_329.png" descr="Frame_329.png"/>
          <p:cNvPicPr>
            <a:picLocks noChangeAspect="1"/>
          </p:cNvPicPr>
          <p:nvPr/>
        </p:nvPicPr>
        <p:blipFill>
          <a:blip r:embed="rId2">
            <a:extLst/>
          </a:blip>
          <a:stretch>
            <a:fillRect/>
          </a:stretch>
        </p:blipFill>
        <p:spPr>
          <a:xfrm>
            <a:off x="7803070" y="269027"/>
            <a:ext cx="4165601" cy="9537701"/>
          </a:xfrm>
          <a:prstGeom prst="rect">
            <a:avLst/>
          </a:prstGeom>
          <a:ln w="12700">
            <a:miter lim="400000"/>
          </a:ln>
        </p:spPr>
      </p:pic>
      <p:sp>
        <p:nvSpPr>
          <p:cNvPr id="1052"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Tumour bounding sphere and centre coordinates output to screen</a:t>
            </a:r>
          </a:p>
        </p:txBody>
      </p:sp>
      <p:pic>
        <p:nvPicPr>
          <p:cNvPr id="1055" name="fse-dicom1.png" descr="fse-dicom1.png"/>
          <p:cNvPicPr>
            <a:picLocks noChangeAspect="1"/>
          </p:cNvPicPr>
          <p:nvPr/>
        </p:nvPicPr>
        <p:blipFill>
          <a:blip r:embed="rId2">
            <a:extLst/>
          </a:blip>
          <a:stretch>
            <a:fillRect/>
          </a:stretch>
        </p:blipFill>
        <p:spPr>
          <a:xfrm rot="16200000">
            <a:off x="5564526" y="2220527"/>
            <a:ext cx="8705517" cy="5312546"/>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User crop CT…"/>
          <p:cNvSpPr txBox="1"/>
          <p:nvPr/>
        </p:nvSpPr>
        <p:spPr>
          <a:xfrm>
            <a:off x="438125" y="1020604"/>
            <a:ext cx="6365115" cy="77123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7265" indent="-347265" algn="l">
              <a:buSzPct val="145000"/>
              <a:buChar char="•"/>
              <a:defRPr sz="2500">
                <a:solidFill>
                  <a:srgbClr val="D6D5D5"/>
                </a:solidFill>
              </a:defRPr>
            </a:pPr>
            <a:r>
              <a:t>User crop CT</a:t>
            </a:r>
          </a:p>
          <a:p>
            <a:pPr marL="347265" indent="-347265" algn="l">
              <a:buSzPct val="145000"/>
              <a:buChar char="•"/>
              <a:defRPr sz="2500"/>
            </a:pPr>
          </a:p>
          <a:p>
            <a:pPr marL="347265" indent="-347265" algn="l">
              <a:buSzPct val="145000"/>
              <a:buChar char="•"/>
              <a:defRPr sz="2500">
                <a:solidFill>
                  <a:srgbClr val="D6D5D5"/>
                </a:solidFill>
              </a:defRPr>
            </a:pPr>
            <a:r>
              <a:t>Rigid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check Y-axis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User crop MR </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Deformable registration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fse+seg -&gt; bssfp -&gt; CT transformation</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Bounding-sphere/cross-hairs superimposed on fse image</a:t>
            </a:r>
          </a:p>
          <a:p>
            <a:pPr marL="347265" indent="-347265" algn="l">
              <a:buSzPct val="145000"/>
              <a:buChar char="•"/>
              <a:defRPr sz="2500">
                <a:solidFill>
                  <a:srgbClr val="D6D5D5"/>
                </a:solidFill>
              </a:defRPr>
            </a:pPr>
          </a:p>
          <a:p>
            <a:pPr marL="347265" indent="-347265" algn="l">
              <a:buSzPct val="145000"/>
              <a:buChar char="•"/>
              <a:defRPr sz="2500">
                <a:solidFill>
                  <a:srgbClr val="D6D5D5"/>
                </a:solidFill>
              </a:defRPr>
            </a:pPr>
            <a:r>
              <a:t>Transformed annotated fse write to DICOM</a:t>
            </a:r>
          </a:p>
          <a:p>
            <a:pPr marL="347265" indent="-347265" algn="l">
              <a:buSzPct val="145000"/>
              <a:buChar char="•"/>
              <a:defRPr sz="2500">
                <a:solidFill>
                  <a:srgbClr val="D6D5D5"/>
                </a:solidFill>
              </a:defRPr>
            </a:pPr>
          </a:p>
          <a:p>
            <a:pPr marL="347265" indent="-347265" algn="l">
              <a:buSzPct val="145000"/>
              <a:buChar char="•"/>
              <a:defRPr sz="2500"/>
            </a:pPr>
            <a:r>
              <a:t>Tumour bounding sphere and centre coordinates output to screen</a:t>
            </a:r>
          </a:p>
        </p:txBody>
      </p:sp>
      <p:pic>
        <p:nvPicPr>
          <p:cNvPr id="1058" name="fse-dicom1.png" descr="fse-dicom1.png"/>
          <p:cNvPicPr>
            <a:picLocks noChangeAspect="1"/>
          </p:cNvPicPr>
          <p:nvPr/>
        </p:nvPicPr>
        <p:blipFill>
          <a:blip r:embed="rId2">
            <a:extLst/>
          </a:blip>
          <a:stretch>
            <a:fillRect/>
          </a:stretch>
        </p:blipFill>
        <p:spPr>
          <a:xfrm rot="16200000">
            <a:off x="5564526" y="2220527"/>
            <a:ext cx="8705517" cy="531254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Rectangle"/>
          <p:cNvSpPr/>
          <p:nvPr/>
        </p:nvSpPr>
        <p:spPr>
          <a:xfrm>
            <a:off x="314655" y="5410200"/>
            <a:ext cx="5989217" cy="3654921"/>
          </a:xfrm>
          <a:prstGeom prst="rect">
            <a:avLst/>
          </a:prstGeom>
          <a:solidFill>
            <a:srgbClr val="5E5E5E"/>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061" name="fse-dicom1.png" descr="fse-dicom1.png"/>
          <p:cNvPicPr>
            <a:picLocks noChangeAspect="1"/>
          </p:cNvPicPr>
          <p:nvPr/>
        </p:nvPicPr>
        <p:blipFill>
          <a:blip r:embed="rId2">
            <a:extLst/>
          </a:blip>
          <a:stretch>
            <a:fillRect/>
          </a:stretch>
        </p:blipFill>
        <p:spPr>
          <a:xfrm>
            <a:off x="314655" y="1340822"/>
            <a:ext cx="5989217" cy="3654922"/>
          </a:xfrm>
          <a:prstGeom prst="rect">
            <a:avLst/>
          </a:prstGeom>
          <a:ln w="12700">
            <a:miter lim="400000"/>
          </a:ln>
        </p:spPr>
      </p:pic>
      <p:pic>
        <p:nvPicPr>
          <p:cNvPr id="1062" name="fse-dicom2.png" descr="fse-dicom2.png"/>
          <p:cNvPicPr>
            <a:picLocks noChangeAspect="1"/>
          </p:cNvPicPr>
          <p:nvPr/>
        </p:nvPicPr>
        <p:blipFill>
          <a:blip r:embed="rId3">
            <a:extLst/>
          </a:blip>
          <a:stretch>
            <a:fillRect/>
          </a:stretch>
        </p:blipFill>
        <p:spPr>
          <a:xfrm>
            <a:off x="6719779" y="1340822"/>
            <a:ext cx="5989217" cy="3654922"/>
          </a:xfrm>
          <a:prstGeom prst="rect">
            <a:avLst/>
          </a:prstGeom>
          <a:ln w="12700">
            <a:miter lim="400000"/>
          </a:ln>
        </p:spPr>
      </p:pic>
      <p:pic>
        <p:nvPicPr>
          <p:cNvPr id="1063" name="fse-dicom3.png" descr="fse-dicom3.png"/>
          <p:cNvPicPr>
            <a:picLocks noChangeAspect="1"/>
          </p:cNvPicPr>
          <p:nvPr/>
        </p:nvPicPr>
        <p:blipFill>
          <a:blip r:embed="rId4">
            <a:extLst/>
          </a:blip>
          <a:stretch>
            <a:fillRect/>
          </a:stretch>
        </p:blipFill>
        <p:spPr>
          <a:xfrm>
            <a:off x="6719779" y="5410200"/>
            <a:ext cx="5989217" cy="3654921"/>
          </a:xfrm>
          <a:prstGeom prst="rect">
            <a:avLst/>
          </a:prstGeom>
          <a:ln w="12700">
            <a:miter lim="400000"/>
          </a:ln>
        </p:spPr>
      </p:pic>
      <p:sp>
        <p:nvSpPr>
          <p:cNvPr id="1064" name="Annotated registered MR loaded into SARRP RT planning software…"/>
          <p:cNvSpPr txBox="1"/>
          <p:nvPr/>
        </p:nvSpPr>
        <p:spPr>
          <a:xfrm>
            <a:off x="710260" y="5857010"/>
            <a:ext cx="5198007" cy="276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4" indent="-333374" algn="l">
              <a:buSzPct val="145000"/>
              <a:buChar char="•"/>
              <a:defRPr b="0" sz="2500">
                <a:solidFill>
                  <a:srgbClr val="FFFFFF"/>
                </a:solidFill>
              </a:defRPr>
            </a:pPr>
            <a:r>
              <a:t>Annotated registered MR loaded into SARRP RT planning software</a:t>
            </a:r>
          </a:p>
          <a:p>
            <a:pPr marL="333374" indent="-333374" algn="l">
              <a:buSzPct val="145000"/>
              <a:buChar char="•"/>
              <a:defRPr b="0" sz="2500">
                <a:solidFill>
                  <a:srgbClr val="FFFFFF"/>
                </a:solidFill>
              </a:defRPr>
            </a:pPr>
          </a:p>
          <a:p>
            <a:pPr marL="333374" indent="-333374" algn="l">
              <a:buSzPct val="145000"/>
              <a:buChar char="•"/>
              <a:defRPr sz="2500">
                <a:solidFill>
                  <a:srgbClr val="FFFFFF"/>
                </a:solidFill>
              </a:defRPr>
            </a:pPr>
            <a:r>
              <a:rPr b="0"/>
              <a:t>Tumour position</a:t>
            </a:r>
            <a:r>
              <a:t> </a:t>
            </a:r>
            <a:r>
              <a:rPr b="0"/>
              <a:t>determined from registered MR alone </a:t>
            </a:r>
            <a:endParaRPr b="0"/>
          </a:p>
          <a:p>
            <a:pPr marL="333374" indent="-333374" algn="l">
              <a:buSzPct val="145000"/>
              <a:buChar char="•"/>
              <a:defRPr sz="2500">
                <a:solidFill>
                  <a:srgbClr val="FFFFFF"/>
                </a:solidFill>
              </a:defRPr>
            </a:pPr>
            <a:endParaRPr b="0"/>
          </a:p>
          <a:p>
            <a:pPr marL="333374" indent="-333374" algn="l">
              <a:buSzPct val="145000"/>
              <a:buChar char="•"/>
              <a:defRPr sz="2500">
                <a:solidFill>
                  <a:srgbClr val="FFFFFF"/>
                </a:solidFill>
              </a:defRPr>
            </a:pPr>
            <a:r>
              <a:rPr b="0"/>
              <a:t>Dose planning based on CT</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Personnel"/>
          <p:cNvSpPr txBox="1"/>
          <p:nvPr>
            <p:ph type="title"/>
          </p:nvPr>
        </p:nvSpPr>
        <p:spPr>
          <a:prstGeom prst="rect">
            <a:avLst/>
          </a:prstGeom>
        </p:spPr>
        <p:txBody>
          <a:bodyPr/>
          <a:lstStyle/>
          <a:p>
            <a:pPr/>
            <a:r>
              <a:t>Personnel</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69"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0"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1"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2"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073"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4"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pic>
        <p:nvPicPr>
          <p:cNvPr id="1075" name="RRI Ground Floor copy.png" descr="RRI Ground Floor copy.png"/>
          <p:cNvPicPr>
            <a:picLocks noChangeAspect="1"/>
          </p:cNvPicPr>
          <p:nvPr/>
        </p:nvPicPr>
        <p:blipFill>
          <a:blip r:embed="rId2">
            <a:alphaModFix amt="10047"/>
            <a:extLst/>
          </a:blip>
          <a:stretch>
            <a:fillRect/>
          </a:stretch>
        </p:blipFill>
        <p:spPr>
          <a:xfrm>
            <a:off x="-1" y="353175"/>
            <a:ext cx="13004801" cy="8424850"/>
          </a:xfrm>
          <a:prstGeom prst="rect">
            <a:avLst/>
          </a:prstGeom>
          <a:ln w="12700">
            <a:miter lim="400000"/>
          </a:ln>
        </p:spPr>
      </p:pic>
      <p:sp>
        <p:nvSpPr>
          <p:cNvPr id="1076" name="Rectangle"/>
          <p:cNvSpPr/>
          <p:nvPr/>
        </p:nvSpPr>
        <p:spPr>
          <a:xfrm>
            <a:off x="2756132" y="4869470"/>
            <a:ext cx="461060" cy="201017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7"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8"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79"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80" name="MR PC"/>
          <p:cNvSpPr txBox="1"/>
          <p:nvPr/>
        </p:nvSpPr>
        <p:spPr>
          <a:xfrm>
            <a:off x="6918253" y="2308937"/>
            <a:ext cx="129311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MR PC</a:t>
            </a:r>
          </a:p>
        </p:txBody>
      </p:sp>
      <p:sp>
        <p:nvSpPr>
          <p:cNvPr id="1081" name="Line"/>
          <p:cNvSpPr/>
          <p:nvPr/>
        </p:nvSpPr>
        <p:spPr>
          <a:xfrm>
            <a:off x="8229328" y="2726570"/>
            <a:ext cx="727440" cy="727440"/>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82" name="SARRP PC"/>
          <p:cNvSpPr txBox="1"/>
          <p:nvPr/>
        </p:nvSpPr>
        <p:spPr>
          <a:xfrm>
            <a:off x="372368" y="4762365"/>
            <a:ext cx="193888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SARRP PC</a:t>
            </a:r>
          </a:p>
        </p:txBody>
      </p:sp>
      <p:sp>
        <p:nvSpPr>
          <p:cNvPr id="1083" name="Line"/>
          <p:cNvSpPr/>
          <p:nvPr/>
        </p:nvSpPr>
        <p:spPr>
          <a:xfrm>
            <a:off x="2329212" y="5137812"/>
            <a:ext cx="348737" cy="348736"/>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84"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BIOPAC PC</a:t>
            </a:r>
          </a:p>
        </p:txBody>
      </p:sp>
      <p:sp>
        <p:nvSpPr>
          <p:cNvPr id="1085" name="Line"/>
          <p:cNvSpPr/>
          <p:nvPr/>
        </p:nvSpPr>
        <p:spPr>
          <a:xfrm flipV="1">
            <a:off x="2329212" y="6255269"/>
            <a:ext cx="348737" cy="348737"/>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Problems to solve"/>
          <p:cNvSpPr txBox="1"/>
          <p:nvPr>
            <p:ph type="title"/>
          </p:nvPr>
        </p:nvSpPr>
        <p:spPr>
          <a:prstGeom prst="rect">
            <a:avLst/>
          </a:prstGeom>
        </p:spPr>
        <p:txBody>
          <a:bodyPr/>
          <a:lstStyle>
            <a:lvl1pPr defTabSz="537463">
              <a:defRPr sz="6624"/>
            </a:lvl1pPr>
          </a:lstStyle>
          <a:p>
            <a:pPr/>
            <a:r>
              <a:t>Prior art: MR-IGRT in Oxford</a:t>
            </a:r>
          </a:p>
        </p:txBody>
      </p:sp>
      <p:sp>
        <p:nvSpPr>
          <p:cNvPr id="171" name="MR / SARRP compatible cradle…"/>
          <p:cNvSpPr txBox="1"/>
          <p:nvPr>
            <p:ph type="body" idx="1"/>
          </p:nvPr>
        </p:nvSpPr>
        <p:spPr>
          <a:xfrm>
            <a:off x="952500" y="2413000"/>
            <a:ext cx="11099800" cy="6286500"/>
          </a:xfrm>
          <a:prstGeom prst="rect">
            <a:avLst/>
          </a:prstGeom>
        </p:spPr>
        <p:txBody>
          <a:bodyPr/>
          <a:lstStyle/>
          <a:p>
            <a:pPr marL="368300" indent="-368300" defTabSz="484886">
              <a:lnSpc>
                <a:spcPct val="80000"/>
              </a:lnSpc>
              <a:spcBef>
                <a:spcPts val="3400"/>
              </a:spcBef>
              <a:defRPr sz="3300"/>
            </a:pPr>
          </a:p>
          <a:p>
            <a:pPr marL="368300" indent="-368300" defTabSz="484886">
              <a:lnSpc>
                <a:spcPct val="80000"/>
              </a:lnSpc>
              <a:spcBef>
                <a:spcPts val="3400"/>
              </a:spcBef>
              <a:defRPr sz="3300"/>
            </a:pPr>
            <a:r>
              <a:t>But this developmental workflow required about 6 postdocs; not economically viable</a:t>
            </a:r>
          </a:p>
          <a:p>
            <a:pPr marL="368300" indent="-368300" defTabSz="484886">
              <a:lnSpc>
                <a:spcPct val="80000"/>
              </a:lnSpc>
              <a:spcBef>
                <a:spcPts val="3400"/>
              </a:spcBef>
              <a:defRPr sz="3300"/>
            </a:pPr>
            <a:r>
              <a:t>The workflow has been refined so it works at high-throughput in the hands of non-expert users</a:t>
            </a:r>
          </a:p>
          <a:p>
            <a:pPr marL="368300" indent="-368300" defTabSz="484886">
              <a:lnSpc>
                <a:spcPct val="80000"/>
              </a:lnSpc>
              <a:spcBef>
                <a:spcPts val="3400"/>
              </a:spcBef>
              <a:defRPr sz="3300"/>
            </a:pPr>
            <a:r>
              <a:t>Here we describe the optimisations starting with the lab floorplan</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88"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89"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0"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1"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092"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3"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1094" name="Rectangle"/>
          <p:cNvSpPr/>
          <p:nvPr/>
        </p:nvSpPr>
        <p:spPr>
          <a:xfrm rot="2641447">
            <a:off x="8958424" y="3322428"/>
            <a:ext cx="364819" cy="614328"/>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5" name="Rectangle"/>
          <p:cNvSpPr/>
          <p:nvPr/>
        </p:nvSpPr>
        <p:spPr>
          <a:xfrm>
            <a:off x="2756132" y="5212079"/>
            <a:ext cx="461060" cy="56094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6" name="Rectangle"/>
          <p:cNvSpPr/>
          <p:nvPr/>
        </p:nvSpPr>
        <p:spPr>
          <a:xfrm>
            <a:off x="2756132" y="5938678"/>
            <a:ext cx="461060" cy="560944"/>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7" name="MR PC"/>
          <p:cNvSpPr txBox="1"/>
          <p:nvPr/>
        </p:nvSpPr>
        <p:spPr>
          <a:xfrm>
            <a:off x="6918253" y="2308937"/>
            <a:ext cx="129311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MR PC</a:t>
            </a:r>
          </a:p>
        </p:txBody>
      </p:sp>
      <p:sp>
        <p:nvSpPr>
          <p:cNvPr id="1098" name="Line"/>
          <p:cNvSpPr/>
          <p:nvPr/>
        </p:nvSpPr>
        <p:spPr>
          <a:xfrm>
            <a:off x="8229328" y="2726570"/>
            <a:ext cx="727440" cy="727440"/>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099" name="SARRP PC"/>
          <p:cNvSpPr txBox="1"/>
          <p:nvPr/>
        </p:nvSpPr>
        <p:spPr>
          <a:xfrm>
            <a:off x="372368" y="4762365"/>
            <a:ext cx="193888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SARRP PC</a:t>
            </a:r>
          </a:p>
        </p:txBody>
      </p:sp>
      <p:sp>
        <p:nvSpPr>
          <p:cNvPr id="1100" name="Line"/>
          <p:cNvSpPr/>
          <p:nvPr/>
        </p:nvSpPr>
        <p:spPr>
          <a:xfrm>
            <a:off x="2329212" y="5137812"/>
            <a:ext cx="348737" cy="348736"/>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1"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BIOPAC PC</a:t>
            </a:r>
          </a:p>
        </p:txBody>
      </p:sp>
      <p:sp>
        <p:nvSpPr>
          <p:cNvPr id="1102" name="Line"/>
          <p:cNvSpPr/>
          <p:nvPr/>
        </p:nvSpPr>
        <p:spPr>
          <a:xfrm flipV="1">
            <a:off x="2329212" y="6255269"/>
            <a:ext cx="348737" cy="348737"/>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3" name="Male"/>
          <p:cNvSpPr/>
          <p:nvPr/>
        </p:nvSpPr>
        <p:spPr>
          <a:xfrm>
            <a:off x="9952959" y="3459044"/>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4" name="Male"/>
          <p:cNvSpPr/>
          <p:nvPr/>
        </p:nvSpPr>
        <p:spPr>
          <a:xfrm>
            <a:off x="3364888" y="5144623"/>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5" name="Male"/>
          <p:cNvSpPr/>
          <p:nvPr/>
        </p:nvSpPr>
        <p:spPr>
          <a:xfrm>
            <a:off x="3364888" y="587122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7"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8"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09"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0" name="Rectangle"/>
          <p:cNvSpPr/>
          <p:nvPr/>
        </p:nvSpPr>
        <p:spPr>
          <a:xfrm>
            <a:off x="10476570" y="3372303"/>
            <a:ext cx="1459882" cy="86933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1"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112" name="Rectangle"/>
          <p:cNvSpPr/>
          <p:nvPr/>
        </p:nvSpPr>
        <p:spPr>
          <a:xfrm>
            <a:off x="4309714" y="5285450"/>
            <a:ext cx="745401" cy="1336516"/>
          </a:xfrm>
          <a:prstGeom prst="rect">
            <a:avLst/>
          </a:prstGeom>
          <a:solidFill>
            <a:srgbClr val="000000">
              <a:alpha val="2000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3" name="SARRP"/>
          <p:cNvSpPr txBox="1"/>
          <p:nvPr/>
        </p:nvSpPr>
        <p:spPr>
          <a:xfrm rot="16200000">
            <a:off x="4132104" y="57081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1114" name="Rectangle"/>
          <p:cNvSpPr/>
          <p:nvPr/>
        </p:nvSpPr>
        <p:spPr>
          <a:xfrm rot="2641447">
            <a:off x="8958424" y="3322428"/>
            <a:ext cx="364819" cy="614328"/>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5" name="Rectangle"/>
          <p:cNvSpPr/>
          <p:nvPr/>
        </p:nvSpPr>
        <p:spPr>
          <a:xfrm>
            <a:off x="2756132" y="5212079"/>
            <a:ext cx="461060" cy="56094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6" name="Rectangle"/>
          <p:cNvSpPr/>
          <p:nvPr/>
        </p:nvSpPr>
        <p:spPr>
          <a:xfrm>
            <a:off x="2756132" y="5938678"/>
            <a:ext cx="461060" cy="560944"/>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7" name="MR PC"/>
          <p:cNvSpPr txBox="1"/>
          <p:nvPr/>
        </p:nvSpPr>
        <p:spPr>
          <a:xfrm>
            <a:off x="6918253" y="2308937"/>
            <a:ext cx="129311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chemeClr val="accent5">
                    <a:hueOff val="-82419"/>
                    <a:satOff val="-9513"/>
                    <a:lumOff val="-16343"/>
                  </a:schemeClr>
                </a:solidFill>
              </a:defRPr>
            </a:lvl1pPr>
          </a:lstStyle>
          <a:p>
            <a:pPr/>
            <a:r>
              <a:t>MR PC</a:t>
            </a:r>
          </a:p>
        </p:txBody>
      </p:sp>
      <p:sp>
        <p:nvSpPr>
          <p:cNvPr id="1118" name="Line"/>
          <p:cNvSpPr/>
          <p:nvPr/>
        </p:nvSpPr>
        <p:spPr>
          <a:xfrm>
            <a:off x="8229328" y="2726570"/>
            <a:ext cx="727440" cy="727440"/>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19" name="SARRP PC"/>
          <p:cNvSpPr txBox="1"/>
          <p:nvPr/>
        </p:nvSpPr>
        <p:spPr>
          <a:xfrm>
            <a:off x="372368" y="4762365"/>
            <a:ext cx="193888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SARRP PC</a:t>
            </a:r>
          </a:p>
        </p:txBody>
      </p:sp>
      <p:sp>
        <p:nvSpPr>
          <p:cNvPr id="1120" name="Line"/>
          <p:cNvSpPr/>
          <p:nvPr/>
        </p:nvSpPr>
        <p:spPr>
          <a:xfrm>
            <a:off x="2329212" y="5137812"/>
            <a:ext cx="348737" cy="348736"/>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21"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BIOPAC PC</a:t>
            </a:r>
          </a:p>
        </p:txBody>
      </p:sp>
      <p:sp>
        <p:nvSpPr>
          <p:cNvPr id="1122" name="Line"/>
          <p:cNvSpPr/>
          <p:nvPr/>
        </p:nvSpPr>
        <p:spPr>
          <a:xfrm flipV="1">
            <a:off x="2329212" y="6255269"/>
            <a:ext cx="348737" cy="348737"/>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23" name="Male"/>
          <p:cNvSpPr/>
          <p:nvPr/>
        </p:nvSpPr>
        <p:spPr>
          <a:xfrm>
            <a:off x="9952959" y="3459044"/>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24" name="Male"/>
          <p:cNvSpPr/>
          <p:nvPr/>
        </p:nvSpPr>
        <p:spPr>
          <a:xfrm>
            <a:off x="3364888" y="5144623"/>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25" name="Male"/>
          <p:cNvSpPr/>
          <p:nvPr/>
        </p:nvSpPr>
        <p:spPr>
          <a:xfrm>
            <a:off x="3364888" y="587122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26" name="MR Operator:…"/>
          <p:cNvSpPr txBox="1"/>
          <p:nvPr/>
        </p:nvSpPr>
        <p:spPr>
          <a:xfrm>
            <a:off x="7608664" y="6055866"/>
            <a:ext cx="4786375" cy="2173599"/>
          </a:xfrm>
          <a:prstGeom prst="rect">
            <a:avLst/>
          </a:prstGeom>
          <a:ln w="381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900"/>
            </a:pPr>
            <a:r>
              <a:t>MR Operator</a:t>
            </a:r>
            <a:r>
              <a:rPr sz="3000"/>
              <a:t>:</a:t>
            </a:r>
          </a:p>
          <a:p>
            <a:pPr marL="388937" indent="-388937" algn="l" defTabSz="457200">
              <a:buSzPct val="145000"/>
              <a:buChar char="•"/>
              <a:defRPr b="0" sz="2600">
                <a:solidFill>
                  <a:srgbClr val="222222"/>
                </a:solidFill>
                <a:latin typeface="Arial"/>
                <a:ea typeface="Arial"/>
                <a:cs typeface="Arial"/>
                <a:sym typeface="Arial"/>
              </a:defRPr>
            </a:pPr>
            <a:r>
              <a:t>Anaesthetize animal</a:t>
            </a:r>
          </a:p>
          <a:p>
            <a:pPr marL="388937" indent="-388937" algn="l" defTabSz="457200">
              <a:buSzPct val="145000"/>
              <a:buChar char="•"/>
              <a:defRPr b="0" sz="2600">
                <a:solidFill>
                  <a:srgbClr val="222222"/>
                </a:solidFill>
                <a:latin typeface="Arial"/>
                <a:ea typeface="Arial"/>
                <a:cs typeface="Arial"/>
                <a:sym typeface="Arial"/>
              </a:defRPr>
            </a:pPr>
            <a:r>
              <a:t>Place animal in scanner</a:t>
            </a:r>
          </a:p>
          <a:p>
            <a:pPr marL="388937" indent="-388937" algn="l" defTabSz="457200">
              <a:buSzPct val="145000"/>
              <a:buChar char="•"/>
              <a:defRPr b="0" sz="2600">
                <a:solidFill>
                  <a:srgbClr val="222222"/>
                </a:solidFill>
                <a:latin typeface="Arial"/>
                <a:ea typeface="Arial"/>
                <a:cs typeface="Arial"/>
                <a:sym typeface="Arial"/>
              </a:defRPr>
            </a:pPr>
            <a:r>
              <a:t>Run MRI scans</a:t>
            </a:r>
          </a:p>
          <a:p>
            <a:pPr marL="388937" indent="-388937" algn="l" defTabSz="457200">
              <a:buSzPct val="145000"/>
              <a:buChar char="•"/>
              <a:defRPr b="0" sz="2600">
                <a:solidFill>
                  <a:srgbClr val="222222"/>
                </a:solidFill>
                <a:latin typeface="Arial"/>
                <a:ea typeface="Arial"/>
                <a:cs typeface="Arial"/>
                <a:sym typeface="Arial"/>
              </a:defRPr>
            </a:pPr>
            <a:r>
              <a:t>Transfer MRI data to SARRP</a:t>
            </a:r>
          </a:p>
        </p:txBody>
      </p:sp>
      <p:sp>
        <p:nvSpPr>
          <p:cNvPr id="1127" name="Line"/>
          <p:cNvSpPr/>
          <p:nvPr/>
        </p:nvSpPr>
        <p:spPr>
          <a:xfrm flipV="1">
            <a:off x="10080907" y="4225090"/>
            <a:ext cx="1" cy="1844348"/>
          </a:xfrm>
          <a:prstGeom prst="line">
            <a:avLst/>
          </a:prstGeom>
          <a:ln w="381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0"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1"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2"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3"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134" name="Rectangle"/>
          <p:cNvSpPr/>
          <p:nvPr/>
        </p:nvSpPr>
        <p:spPr>
          <a:xfrm>
            <a:off x="4309714" y="5285450"/>
            <a:ext cx="745401" cy="1336516"/>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5" name="SARRP"/>
          <p:cNvSpPr txBox="1"/>
          <p:nvPr/>
        </p:nvSpPr>
        <p:spPr>
          <a:xfrm rot="16200000">
            <a:off x="4140486" y="5708148"/>
            <a:ext cx="1147573" cy="461060"/>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FFFFFF"/>
                </a:solidFill>
                <a:latin typeface="+mn-lt"/>
                <a:ea typeface="+mn-ea"/>
                <a:cs typeface="+mn-cs"/>
                <a:sym typeface="Helvetica Neue Medium"/>
              </a:defRPr>
            </a:lvl1pPr>
          </a:lstStyle>
          <a:p>
            <a:pPr/>
            <a:r>
              <a:t>SARRP</a:t>
            </a:r>
          </a:p>
        </p:txBody>
      </p:sp>
      <p:sp>
        <p:nvSpPr>
          <p:cNvPr id="1136" name="Rectangle"/>
          <p:cNvSpPr/>
          <p:nvPr/>
        </p:nvSpPr>
        <p:spPr>
          <a:xfrm rot="2641447">
            <a:off x="8958424" y="3322428"/>
            <a:ext cx="364819" cy="614328"/>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7" name="Rectangle"/>
          <p:cNvSpPr/>
          <p:nvPr/>
        </p:nvSpPr>
        <p:spPr>
          <a:xfrm>
            <a:off x="2756132" y="5212079"/>
            <a:ext cx="461060" cy="560945"/>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8" name="Rectangle"/>
          <p:cNvSpPr/>
          <p:nvPr/>
        </p:nvSpPr>
        <p:spPr>
          <a:xfrm>
            <a:off x="2756132" y="5938678"/>
            <a:ext cx="461060" cy="560944"/>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39" name="MR PC"/>
          <p:cNvSpPr txBox="1"/>
          <p:nvPr/>
        </p:nvSpPr>
        <p:spPr>
          <a:xfrm>
            <a:off x="6918253" y="2308937"/>
            <a:ext cx="129311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MR PC</a:t>
            </a:r>
          </a:p>
        </p:txBody>
      </p:sp>
      <p:sp>
        <p:nvSpPr>
          <p:cNvPr id="1140" name="Line"/>
          <p:cNvSpPr/>
          <p:nvPr/>
        </p:nvSpPr>
        <p:spPr>
          <a:xfrm>
            <a:off x="8229328" y="2726570"/>
            <a:ext cx="727440" cy="727440"/>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1" name="SARRP PC"/>
          <p:cNvSpPr txBox="1"/>
          <p:nvPr/>
        </p:nvSpPr>
        <p:spPr>
          <a:xfrm>
            <a:off x="372368" y="4762365"/>
            <a:ext cx="193888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chemeClr val="accent5">
                    <a:hueOff val="-82419"/>
                    <a:satOff val="-9513"/>
                    <a:lumOff val="-16343"/>
                  </a:schemeClr>
                </a:solidFill>
              </a:defRPr>
            </a:lvl1pPr>
          </a:lstStyle>
          <a:p>
            <a:pPr/>
            <a:r>
              <a:t>SARRP PC</a:t>
            </a:r>
          </a:p>
        </p:txBody>
      </p:sp>
      <p:sp>
        <p:nvSpPr>
          <p:cNvPr id="1142" name="Line"/>
          <p:cNvSpPr/>
          <p:nvPr/>
        </p:nvSpPr>
        <p:spPr>
          <a:xfrm>
            <a:off x="2329212" y="5137812"/>
            <a:ext cx="348737" cy="348736"/>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3"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BIOPAC PC</a:t>
            </a:r>
          </a:p>
        </p:txBody>
      </p:sp>
      <p:sp>
        <p:nvSpPr>
          <p:cNvPr id="1144" name="Line"/>
          <p:cNvSpPr/>
          <p:nvPr/>
        </p:nvSpPr>
        <p:spPr>
          <a:xfrm flipV="1">
            <a:off x="2329212" y="6255269"/>
            <a:ext cx="348737" cy="348737"/>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5" name="Male"/>
          <p:cNvSpPr/>
          <p:nvPr/>
        </p:nvSpPr>
        <p:spPr>
          <a:xfrm>
            <a:off x="9952959" y="3459044"/>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6" name="Male"/>
          <p:cNvSpPr/>
          <p:nvPr/>
        </p:nvSpPr>
        <p:spPr>
          <a:xfrm>
            <a:off x="3364888" y="5144623"/>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7" name="Male"/>
          <p:cNvSpPr/>
          <p:nvPr/>
        </p:nvSpPr>
        <p:spPr>
          <a:xfrm>
            <a:off x="3364888" y="587122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48" name="SARRP Operator:…"/>
          <p:cNvSpPr txBox="1"/>
          <p:nvPr/>
        </p:nvSpPr>
        <p:spPr>
          <a:xfrm>
            <a:off x="420464" y="921423"/>
            <a:ext cx="5343104" cy="2173599"/>
          </a:xfrm>
          <a:prstGeom prst="rect">
            <a:avLst/>
          </a:prstGeom>
          <a:ln w="381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900"/>
            </a:pPr>
            <a:r>
              <a:t>SARRP Operator</a:t>
            </a:r>
            <a:r>
              <a:rPr sz="3000"/>
              <a:t>:</a:t>
            </a:r>
          </a:p>
          <a:p>
            <a:pPr marL="388937" indent="-388937" algn="l" defTabSz="457200">
              <a:buSzPct val="145000"/>
              <a:buChar char="•"/>
              <a:defRPr b="0" sz="2600">
                <a:solidFill>
                  <a:srgbClr val="222222"/>
                </a:solidFill>
                <a:latin typeface="Arial"/>
                <a:ea typeface="Arial"/>
                <a:cs typeface="Arial"/>
                <a:sym typeface="Arial"/>
              </a:defRPr>
            </a:pPr>
            <a:r>
              <a:t>Run SARRP CT Scan</a:t>
            </a:r>
          </a:p>
          <a:p>
            <a:pPr marL="388937" indent="-388937" algn="l" defTabSz="457200">
              <a:buSzPct val="145000"/>
              <a:buChar char="•"/>
              <a:defRPr b="0" sz="2600">
                <a:solidFill>
                  <a:srgbClr val="222222"/>
                </a:solidFill>
                <a:latin typeface="Arial"/>
                <a:ea typeface="Arial"/>
                <a:cs typeface="Arial"/>
                <a:sym typeface="Arial"/>
              </a:defRPr>
            </a:pPr>
            <a:r>
              <a:t>Run MR/CT registration software</a:t>
            </a:r>
          </a:p>
          <a:p>
            <a:pPr marL="388937" indent="-388937" algn="l" defTabSz="457200">
              <a:buSzPct val="145000"/>
              <a:buChar char="•"/>
              <a:defRPr b="0" sz="2600">
                <a:solidFill>
                  <a:srgbClr val="222222"/>
                </a:solidFill>
                <a:latin typeface="Arial"/>
                <a:ea typeface="Arial"/>
                <a:cs typeface="Arial"/>
                <a:sym typeface="Arial"/>
              </a:defRPr>
            </a:pPr>
            <a:r>
              <a:t>SARRP Dose planning</a:t>
            </a:r>
          </a:p>
          <a:p>
            <a:pPr marL="388937" indent="-388937" algn="l" defTabSz="457200">
              <a:buSzPct val="145000"/>
              <a:buChar char="•"/>
              <a:defRPr b="0" sz="2600">
                <a:solidFill>
                  <a:srgbClr val="222222"/>
                </a:solidFill>
                <a:latin typeface="Arial"/>
                <a:ea typeface="Arial"/>
                <a:cs typeface="Arial"/>
                <a:sym typeface="Arial"/>
              </a:defRPr>
            </a:pPr>
            <a:r>
              <a:t>Deliver RT</a:t>
            </a:r>
          </a:p>
        </p:txBody>
      </p:sp>
      <p:sp>
        <p:nvSpPr>
          <p:cNvPr id="1149" name="Line"/>
          <p:cNvSpPr/>
          <p:nvPr/>
        </p:nvSpPr>
        <p:spPr>
          <a:xfrm flipH="1">
            <a:off x="3493831" y="3093391"/>
            <a:ext cx="981" cy="2034694"/>
          </a:xfrm>
          <a:prstGeom prst="line">
            <a:avLst/>
          </a:prstGeom>
          <a:ln w="381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Rectangle"/>
          <p:cNvSpPr/>
          <p:nvPr/>
        </p:nvSpPr>
        <p:spPr>
          <a:xfrm>
            <a:off x="2756132" y="4695155"/>
            <a:ext cx="1553583" cy="2888632"/>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2" name="Rectangle"/>
          <p:cNvSpPr/>
          <p:nvPr/>
        </p:nvSpPr>
        <p:spPr>
          <a:xfrm>
            <a:off x="2756132" y="4695156"/>
            <a:ext cx="2366034" cy="2010174"/>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3" name="Rectangle"/>
          <p:cNvSpPr/>
          <p:nvPr/>
        </p:nvSpPr>
        <p:spPr>
          <a:xfrm>
            <a:off x="9723243" y="3255951"/>
            <a:ext cx="2470345" cy="1439205"/>
          </a:xfrm>
          <a:prstGeom prst="rect">
            <a:avLst/>
          </a:prstGeom>
          <a:solidFill>
            <a:srgbClr val="CCECFF"/>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4" name="Rectangle"/>
          <p:cNvSpPr/>
          <p:nvPr/>
        </p:nvSpPr>
        <p:spPr>
          <a:xfrm>
            <a:off x="10476570" y="3372303"/>
            <a:ext cx="1459882" cy="869338"/>
          </a:xfrm>
          <a:prstGeom prst="rect">
            <a:avLst/>
          </a:prstGeom>
          <a:solidFill>
            <a:srgbClr val="000000">
              <a:alpha val="20328"/>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5" name="MRI"/>
          <p:cNvSpPr txBox="1"/>
          <p:nvPr/>
        </p:nvSpPr>
        <p:spPr>
          <a:xfrm>
            <a:off x="10856143" y="35764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156" name="Rectangle"/>
          <p:cNvSpPr/>
          <p:nvPr/>
        </p:nvSpPr>
        <p:spPr>
          <a:xfrm>
            <a:off x="4309714" y="5285450"/>
            <a:ext cx="745401" cy="1336516"/>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7" name="SARRP"/>
          <p:cNvSpPr txBox="1"/>
          <p:nvPr/>
        </p:nvSpPr>
        <p:spPr>
          <a:xfrm rot="16200000">
            <a:off x="4140486" y="5708148"/>
            <a:ext cx="11475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FFFFFF"/>
                </a:solidFill>
                <a:latin typeface="+mn-lt"/>
                <a:ea typeface="+mn-ea"/>
                <a:cs typeface="+mn-cs"/>
                <a:sym typeface="Helvetica Neue Medium"/>
              </a:defRPr>
            </a:lvl1pPr>
          </a:lstStyle>
          <a:p>
            <a:pPr/>
            <a:r>
              <a:t>SARRP</a:t>
            </a:r>
          </a:p>
        </p:txBody>
      </p:sp>
      <p:sp>
        <p:nvSpPr>
          <p:cNvPr id="1158" name="Rectangle"/>
          <p:cNvSpPr/>
          <p:nvPr/>
        </p:nvSpPr>
        <p:spPr>
          <a:xfrm rot="2641447">
            <a:off x="8958424" y="3322428"/>
            <a:ext cx="364819" cy="614328"/>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59" name="Rectangle"/>
          <p:cNvSpPr/>
          <p:nvPr/>
        </p:nvSpPr>
        <p:spPr>
          <a:xfrm>
            <a:off x="2756132" y="5212079"/>
            <a:ext cx="461060" cy="560945"/>
          </a:xfrm>
          <a:prstGeom prst="rect">
            <a:avLst/>
          </a:prstGeom>
          <a:solidFill>
            <a:srgbClr val="D6D5D5"/>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0" name="Rectangle"/>
          <p:cNvSpPr/>
          <p:nvPr/>
        </p:nvSpPr>
        <p:spPr>
          <a:xfrm>
            <a:off x="2756132" y="5938678"/>
            <a:ext cx="461060" cy="560944"/>
          </a:xfrm>
          <a:prstGeom prst="rect">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1" name="MR PC"/>
          <p:cNvSpPr txBox="1"/>
          <p:nvPr/>
        </p:nvSpPr>
        <p:spPr>
          <a:xfrm>
            <a:off x="6918253" y="2308937"/>
            <a:ext cx="129311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MR PC</a:t>
            </a:r>
          </a:p>
        </p:txBody>
      </p:sp>
      <p:sp>
        <p:nvSpPr>
          <p:cNvPr id="1162" name="Line"/>
          <p:cNvSpPr/>
          <p:nvPr/>
        </p:nvSpPr>
        <p:spPr>
          <a:xfrm>
            <a:off x="8229328" y="2726570"/>
            <a:ext cx="727440" cy="727440"/>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3" name="SARRP PC"/>
          <p:cNvSpPr txBox="1"/>
          <p:nvPr/>
        </p:nvSpPr>
        <p:spPr>
          <a:xfrm>
            <a:off x="372368" y="4762365"/>
            <a:ext cx="1938885"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D6D5D5"/>
                </a:solidFill>
              </a:defRPr>
            </a:lvl1pPr>
          </a:lstStyle>
          <a:p>
            <a:pPr/>
            <a:r>
              <a:t>SARRP PC</a:t>
            </a:r>
          </a:p>
        </p:txBody>
      </p:sp>
      <p:sp>
        <p:nvSpPr>
          <p:cNvPr id="1164" name="Line"/>
          <p:cNvSpPr/>
          <p:nvPr/>
        </p:nvSpPr>
        <p:spPr>
          <a:xfrm>
            <a:off x="2329212" y="5137812"/>
            <a:ext cx="348737" cy="348736"/>
          </a:xfrm>
          <a:prstGeom prst="line">
            <a:avLst/>
          </a:prstGeom>
          <a:ln w="50800">
            <a:solidFill>
              <a:srgbClr val="D6D5D5"/>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5" name="BIOPAC PC"/>
          <p:cNvSpPr txBox="1"/>
          <p:nvPr/>
        </p:nvSpPr>
        <p:spPr>
          <a:xfrm>
            <a:off x="213440" y="6398523"/>
            <a:ext cx="206370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chemeClr val="accent5">
                    <a:hueOff val="-82419"/>
                    <a:satOff val="-9513"/>
                    <a:lumOff val="-16343"/>
                  </a:schemeClr>
                </a:solidFill>
              </a:defRPr>
            </a:lvl1pPr>
          </a:lstStyle>
          <a:p>
            <a:pPr/>
            <a:r>
              <a:t>BIOPAC PC</a:t>
            </a:r>
          </a:p>
        </p:txBody>
      </p:sp>
      <p:sp>
        <p:nvSpPr>
          <p:cNvPr id="1166" name="Line"/>
          <p:cNvSpPr/>
          <p:nvPr/>
        </p:nvSpPr>
        <p:spPr>
          <a:xfrm flipV="1">
            <a:off x="2329212" y="6255269"/>
            <a:ext cx="348737" cy="348737"/>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7" name="Male"/>
          <p:cNvSpPr/>
          <p:nvPr/>
        </p:nvSpPr>
        <p:spPr>
          <a:xfrm>
            <a:off x="9952959" y="3459044"/>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8" name="Male"/>
          <p:cNvSpPr/>
          <p:nvPr/>
        </p:nvSpPr>
        <p:spPr>
          <a:xfrm>
            <a:off x="3364888" y="5144623"/>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69" name="Male"/>
          <p:cNvSpPr/>
          <p:nvPr/>
        </p:nvSpPr>
        <p:spPr>
          <a:xfrm>
            <a:off x="3364888" y="587122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0" name="Line"/>
          <p:cNvSpPr/>
          <p:nvPr/>
        </p:nvSpPr>
        <p:spPr>
          <a:xfrm>
            <a:off x="5595215" y="3709029"/>
            <a:ext cx="1553582" cy="1"/>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1" name="Line"/>
          <p:cNvSpPr/>
          <p:nvPr/>
        </p:nvSpPr>
        <p:spPr>
          <a:xfrm>
            <a:off x="5596427" y="3678100"/>
            <a:ext cx="1" cy="563541"/>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2" name="Line"/>
          <p:cNvSpPr/>
          <p:nvPr/>
        </p:nvSpPr>
        <p:spPr>
          <a:xfrm>
            <a:off x="3800367" y="4228940"/>
            <a:ext cx="1827812" cy="1"/>
          </a:xfrm>
          <a:prstGeom prst="line">
            <a:avLst/>
          </a:prstGeom>
          <a:ln w="63500">
            <a:solidFill>
              <a:schemeClr val="accent5">
                <a:hueOff val="-82419"/>
                <a:satOff val="-9513"/>
                <a:lumOff val="-16343"/>
              </a:schemeClr>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3" name="Line"/>
          <p:cNvSpPr/>
          <p:nvPr/>
        </p:nvSpPr>
        <p:spPr>
          <a:xfrm flipH="1">
            <a:off x="3819417" y="4208542"/>
            <a:ext cx="1" cy="1914924"/>
          </a:xfrm>
          <a:prstGeom prst="line">
            <a:avLst/>
          </a:prstGeom>
          <a:ln w="63500">
            <a:solidFill>
              <a:schemeClr val="accent5">
                <a:hueOff val="-82419"/>
                <a:satOff val="-9513"/>
                <a:lumOff val="-16343"/>
              </a:schemeClr>
            </a:solidFill>
            <a:miter lim="400000"/>
            <a:tail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4" name="Line"/>
          <p:cNvSpPr/>
          <p:nvPr/>
        </p:nvSpPr>
        <p:spPr>
          <a:xfrm>
            <a:off x="7153839" y="3708898"/>
            <a:ext cx="2089189" cy="561414"/>
          </a:xfrm>
          <a:prstGeom prst="line">
            <a:avLst/>
          </a:prstGeom>
          <a:ln w="63500">
            <a:solidFill>
              <a:schemeClr val="accent5">
                <a:hueOff val="-82419"/>
                <a:satOff val="-9513"/>
                <a:lumOff val="-16343"/>
              </a:schemeClr>
            </a:solidFill>
            <a:miter lim="400000"/>
            <a:tailEnd type="oval"/>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75" name="Director:…"/>
          <p:cNvSpPr txBox="1"/>
          <p:nvPr/>
        </p:nvSpPr>
        <p:spPr>
          <a:xfrm>
            <a:off x="5754755" y="6107469"/>
            <a:ext cx="4241739" cy="2567298"/>
          </a:xfrm>
          <a:prstGeom prst="rect">
            <a:avLst/>
          </a:prstGeom>
          <a:solidFill>
            <a:srgbClr val="FFFFFF"/>
          </a:solidFill>
          <a:ln w="381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900"/>
            </a:pPr>
            <a:r>
              <a:t>Director</a:t>
            </a:r>
            <a:r>
              <a:rPr sz="3000"/>
              <a:t>:</a:t>
            </a:r>
          </a:p>
          <a:p>
            <a:pPr marL="388937" indent="-388937" algn="l" defTabSz="457200">
              <a:buSzPct val="145000"/>
              <a:buChar char="•"/>
              <a:defRPr b="0" sz="2600">
                <a:solidFill>
                  <a:srgbClr val="222222"/>
                </a:solidFill>
                <a:latin typeface="Arial"/>
                <a:ea typeface="Arial"/>
                <a:cs typeface="Arial"/>
                <a:sym typeface="Arial"/>
              </a:defRPr>
            </a:pPr>
            <a:r>
              <a:t>Transfer animal</a:t>
            </a:r>
          </a:p>
          <a:p>
            <a:pPr marL="388937" indent="-388937" algn="l" defTabSz="457200">
              <a:buSzPct val="145000"/>
              <a:buChar char="•"/>
              <a:defRPr b="0" sz="2600">
                <a:solidFill>
                  <a:srgbClr val="222222"/>
                </a:solidFill>
                <a:latin typeface="Arial"/>
                <a:ea typeface="Arial"/>
                <a:cs typeface="Arial"/>
                <a:sym typeface="Arial"/>
              </a:defRPr>
            </a:pPr>
            <a:r>
              <a:t>Place animal in SARRP</a:t>
            </a:r>
          </a:p>
          <a:p>
            <a:pPr marL="388937" indent="-388937" algn="l" defTabSz="457200">
              <a:buSzPct val="145000"/>
              <a:buChar char="•"/>
              <a:defRPr b="0" sz="2600">
                <a:solidFill>
                  <a:srgbClr val="222222"/>
                </a:solidFill>
                <a:latin typeface="Arial"/>
                <a:ea typeface="Arial"/>
                <a:cs typeface="Arial"/>
                <a:sym typeface="Arial"/>
              </a:defRPr>
            </a:pPr>
            <a:r>
              <a:t>Monitor animal (BIOPAC)</a:t>
            </a:r>
          </a:p>
          <a:p>
            <a:pPr marL="388937" indent="-388937" algn="l" defTabSz="457200">
              <a:buSzPct val="145000"/>
              <a:buChar char="•"/>
              <a:defRPr b="0" sz="2600">
                <a:solidFill>
                  <a:srgbClr val="222222"/>
                </a:solidFill>
                <a:latin typeface="Arial"/>
                <a:ea typeface="Arial"/>
                <a:cs typeface="Arial"/>
                <a:sym typeface="Arial"/>
              </a:defRPr>
            </a:pPr>
            <a:r>
              <a:t>Segment Tumour</a:t>
            </a:r>
          </a:p>
          <a:p>
            <a:pPr marL="388937" indent="-388937" algn="l" defTabSz="457200">
              <a:buSzPct val="145000"/>
              <a:buChar char="•"/>
              <a:defRPr b="0" sz="2600">
                <a:solidFill>
                  <a:srgbClr val="222222"/>
                </a:solidFill>
                <a:latin typeface="Arial"/>
                <a:ea typeface="Arial"/>
                <a:cs typeface="Arial"/>
                <a:sym typeface="Arial"/>
              </a:defRPr>
            </a:pPr>
            <a:r>
              <a:t>Direct dose planning</a:t>
            </a:r>
          </a:p>
        </p:txBody>
      </p:sp>
      <p:sp>
        <p:nvSpPr>
          <p:cNvPr id="1176" name="Line"/>
          <p:cNvSpPr/>
          <p:nvPr/>
        </p:nvSpPr>
        <p:spPr>
          <a:xfrm flipH="1" flipV="1">
            <a:off x="3696184" y="6460323"/>
            <a:ext cx="2058015" cy="1033965"/>
          </a:xfrm>
          <a:prstGeom prst="line">
            <a:avLst/>
          </a:prstGeom>
          <a:ln w="38100">
            <a:solidFill>
              <a:schemeClr val="accent5">
                <a:hueOff val="-82419"/>
                <a:satOff val="-9513"/>
                <a:lumOff val="-16343"/>
              </a:schemeClr>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4" name="Group"/>
          <p:cNvGrpSpPr/>
          <p:nvPr/>
        </p:nvGrpSpPr>
        <p:grpSpPr>
          <a:xfrm>
            <a:off x="8112621" y="4622605"/>
            <a:ext cx="3218458" cy="3201630"/>
            <a:chOff x="0" y="0"/>
            <a:chExt cx="3218457" cy="3201629"/>
          </a:xfrm>
        </p:grpSpPr>
        <p:sp>
          <p:nvSpPr>
            <p:cNvPr id="1178"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179"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80"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81"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82"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83"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185"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86"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187" name="SARRP Operator"/>
          <p:cNvSpPr txBox="1"/>
          <p:nvPr/>
        </p:nvSpPr>
        <p:spPr>
          <a:xfrm>
            <a:off x="8604590" y="516250"/>
            <a:ext cx="255300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SARRP Operator</a:t>
            </a:r>
          </a:p>
        </p:txBody>
      </p:sp>
      <p:sp>
        <p:nvSpPr>
          <p:cNvPr id="1188" name="Director"/>
          <p:cNvSpPr txBox="1"/>
          <p:nvPr/>
        </p:nvSpPr>
        <p:spPr>
          <a:xfrm>
            <a:off x="5529559" y="516250"/>
            <a:ext cx="129387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Director</a:t>
            </a:r>
          </a:p>
        </p:txBody>
      </p:sp>
      <p:sp>
        <p:nvSpPr>
          <p:cNvPr id="1189" name="Male"/>
          <p:cNvSpPr/>
          <p:nvPr/>
        </p:nvSpPr>
        <p:spPr>
          <a:xfrm>
            <a:off x="8236783" y="39885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90" name="Male"/>
          <p:cNvSpPr/>
          <p:nvPr/>
        </p:nvSpPr>
        <p:spPr>
          <a:xfrm>
            <a:off x="5156729" y="398851"/>
            <a:ext cx="257885"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91"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192"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grpSp>
        <p:nvGrpSpPr>
          <p:cNvPr id="1198" name="Group"/>
          <p:cNvGrpSpPr/>
          <p:nvPr/>
        </p:nvGrpSpPr>
        <p:grpSpPr>
          <a:xfrm>
            <a:off x="1666868" y="1697349"/>
            <a:ext cx="3219954" cy="2507315"/>
            <a:chOff x="0" y="0"/>
            <a:chExt cx="3219952" cy="2507313"/>
          </a:xfrm>
        </p:grpSpPr>
        <p:sp>
          <p:nvSpPr>
            <p:cNvPr id="1193"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194"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195"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96"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197"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199" name="MR Operator"/>
          <p:cNvSpPr txBox="1"/>
          <p:nvPr/>
        </p:nvSpPr>
        <p:spPr>
          <a:xfrm>
            <a:off x="2281725" y="516250"/>
            <a:ext cx="1999489"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MR Operator</a:t>
            </a:r>
          </a:p>
        </p:txBody>
      </p:sp>
      <p:sp>
        <p:nvSpPr>
          <p:cNvPr id="1200" name="Male"/>
          <p:cNvSpPr/>
          <p:nvPr/>
        </p:nvSpPr>
        <p:spPr>
          <a:xfrm>
            <a:off x="1946740" y="398851"/>
            <a:ext cx="257886" cy="6958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01"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02"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216" name="Group"/>
          <p:cNvGrpSpPr/>
          <p:nvPr/>
        </p:nvGrpSpPr>
        <p:grpSpPr>
          <a:xfrm>
            <a:off x="4875112" y="3630517"/>
            <a:ext cx="3237510" cy="4828902"/>
            <a:chOff x="0" y="0"/>
            <a:chExt cx="3237508" cy="4828900"/>
          </a:xfrm>
        </p:grpSpPr>
        <p:grpSp>
          <p:nvGrpSpPr>
            <p:cNvPr id="1209" name="Group"/>
            <p:cNvGrpSpPr/>
            <p:nvPr/>
          </p:nvGrpSpPr>
          <p:grpSpPr>
            <a:xfrm>
              <a:off x="11708" y="0"/>
              <a:ext cx="3225801" cy="2288557"/>
              <a:chOff x="0" y="0"/>
              <a:chExt cx="3225799" cy="2288556"/>
            </a:xfrm>
          </p:grpSpPr>
          <p:sp>
            <p:nvSpPr>
              <p:cNvPr id="1203"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04"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05"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206"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07"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08"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10"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211"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12"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13"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214"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15"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17"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18"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26" name="Group"/>
          <p:cNvGrpSpPr/>
          <p:nvPr/>
        </p:nvGrpSpPr>
        <p:grpSpPr>
          <a:xfrm>
            <a:off x="8112621" y="4622605"/>
            <a:ext cx="3218458" cy="3201630"/>
            <a:chOff x="0" y="0"/>
            <a:chExt cx="3218457" cy="3201629"/>
          </a:xfrm>
        </p:grpSpPr>
        <p:sp>
          <p:nvSpPr>
            <p:cNvPr id="1220"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221"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22"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23"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24"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25"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27"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28"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229"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30"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grpSp>
        <p:nvGrpSpPr>
          <p:cNvPr id="1236" name="Group"/>
          <p:cNvGrpSpPr/>
          <p:nvPr/>
        </p:nvGrpSpPr>
        <p:grpSpPr>
          <a:xfrm>
            <a:off x="1666868" y="1697349"/>
            <a:ext cx="3219954" cy="2507315"/>
            <a:chOff x="0" y="0"/>
            <a:chExt cx="3219952" cy="2507313"/>
          </a:xfrm>
        </p:grpSpPr>
        <p:sp>
          <p:nvSpPr>
            <p:cNvPr id="1231"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232"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233"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34"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35"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37"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38"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252" name="Group"/>
          <p:cNvGrpSpPr/>
          <p:nvPr/>
        </p:nvGrpSpPr>
        <p:grpSpPr>
          <a:xfrm>
            <a:off x="4875112" y="3630517"/>
            <a:ext cx="3237510" cy="4828902"/>
            <a:chOff x="0" y="0"/>
            <a:chExt cx="3237508" cy="4828900"/>
          </a:xfrm>
        </p:grpSpPr>
        <p:grpSp>
          <p:nvGrpSpPr>
            <p:cNvPr id="1245" name="Group"/>
            <p:cNvGrpSpPr/>
            <p:nvPr/>
          </p:nvGrpSpPr>
          <p:grpSpPr>
            <a:xfrm>
              <a:off x="11708" y="0"/>
              <a:ext cx="3225801" cy="2288557"/>
              <a:chOff x="0" y="0"/>
              <a:chExt cx="3225799" cy="2288556"/>
            </a:xfrm>
          </p:grpSpPr>
          <p:sp>
            <p:nvSpPr>
              <p:cNvPr id="1239"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40"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41"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242"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43"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44"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46"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247"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48"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49"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250"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1"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259" name="Group"/>
          <p:cNvGrpSpPr/>
          <p:nvPr/>
        </p:nvGrpSpPr>
        <p:grpSpPr>
          <a:xfrm>
            <a:off x="8112621" y="9456376"/>
            <a:ext cx="3218458" cy="3201631"/>
            <a:chOff x="0" y="0"/>
            <a:chExt cx="3218457" cy="3201629"/>
          </a:xfrm>
        </p:grpSpPr>
        <p:sp>
          <p:nvSpPr>
            <p:cNvPr id="1253"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254"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5"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6"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7"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58"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265" name="Group"/>
          <p:cNvGrpSpPr/>
          <p:nvPr/>
        </p:nvGrpSpPr>
        <p:grpSpPr>
          <a:xfrm>
            <a:off x="1666868" y="6518420"/>
            <a:ext cx="3219954" cy="2507315"/>
            <a:chOff x="0" y="0"/>
            <a:chExt cx="3219952" cy="2507313"/>
          </a:xfrm>
        </p:grpSpPr>
        <p:sp>
          <p:nvSpPr>
            <p:cNvPr id="1260"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261"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262"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63"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64"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279" name="Group"/>
          <p:cNvGrpSpPr/>
          <p:nvPr/>
        </p:nvGrpSpPr>
        <p:grpSpPr>
          <a:xfrm>
            <a:off x="4875112" y="8459418"/>
            <a:ext cx="3237510" cy="4828902"/>
            <a:chOff x="0" y="0"/>
            <a:chExt cx="3237508" cy="4828900"/>
          </a:xfrm>
        </p:grpSpPr>
        <p:grpSp>
          <p:nvGrpSpPr>
            <p:cNvPr id="1272" name="Group"/>
            <p:cNvGrpSpPr/>
            <p:nvPr/>
          </p:nvGrpSpPr>
          <p:grpSpPr>
            <a:xfrm>
              <a:off x="11708" y="0"/>
              <a:ext cx="3225801" cy="2288557"/>
              <a:chOff x="0" y="0"/>
              <a:chExt cx="3225799" cy="2288556"/>
            </a:xfrm>
          </p:grpSpPr>
          <p:sp>
            <p:nvSpPr>
              <p:cNvPr id="1266"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67"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268"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269"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70"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71"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73"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274"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75"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76"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277"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78"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280"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81"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3"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84"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285"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86"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287"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288"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343" name="Group"/>
          <p:cNvGrpSpPr/>
          <p:nvPr/>
        </p:nvGrpSpPr>
        <p:grpSpPr>
          <a:xfrm>
            <a:off x="1666868" y="1447799"/>
            <a:ext cx="9664211" cy="11590971"/>
            <a:chOff x="0" y="0"/>
            <a:chExt cx="9664210" cy="11590969"/>
          </a:xfrm>
        </p:grpSpPr>
        <p:grpSp>
          <p:nvGrpSpPr>
            <p:cNvPr id="1295" name="Group"/>
            <p:cNvGrpSpPr/>
            <p:nvPr/>
          </p:nvGrpSpPr>
          <p:grpSpPr>
            <a:xfrm>
              <a:off x="6445752" y="2925255"/>
              <a:ext cx="3218459" cy="3201630"/>
              <a:chOff x="0" y="0"/>
              <a:chExt cx="3218457" cy="3201629"/>
            </a:xfrm>
          </p:grpSpPr>
          <p:sp>
            <p:nvSpPr>
              <p:cNvPr id="1289"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290"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91"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92"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93"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94"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01" name="Group"/>
            <p:cNvGrpSpPr/>
            <p:nvPr/>
          </p:nvGrpSpPr>
          <p:grpSpPr>
            <a:xfrm>
              <a:off x="0" y="-1"/>
              <a:ext cx="3219953" cy="2507315"/>
              <a:chOff x="0" y="0"/>
              <a:chExt cx="3219952" cy="2507313"/>
            </a:xfrm>
          </p:grpSpPr>
          <p:sp>
            <p:nvSpPr>
              <p:cNvPr id="1296"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297"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298"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299"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00"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15" name="Group"/>
            <p:cNvGrpSpPr/>
            <p:nvPr/>
          </p:nvGrpSpPr>
          <p:grpSpPr>
            <a:xfrm>
              <a:off x="3208244" y="1933167"/>
              <a:ext cx="3237509" cy="4828902"/>
              <a:chOff x="0" y="0"/>
              <a:chExt cx="3237508" cy="4828900"/>
            </a:xfrm>
          </p:grpSpPr>
          <p:grpSp>
            <p:nvGrpSpPr>
              <p:cNvPr id="1308" name="Group"/>
              <p:cNvGrpSpPr/>
              <p:nvPr/>
            </p:nvGrpSpPr>
            <p:grpSpPr>
              <a:xfrm>
                <a:off x="11708" y="0"/>
                <a:ext cx="3225801" cy="2288557"/>
                <a:chOff x="0" y="0"/>
                <a:chExt cx="3225799" cy="2288556"/>
              </a:xfrm>
            </p:grpSpPr>
            <p:sp>
              <p:nvSpPr>
                <p:cNvPr id="1302"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03"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04"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305"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06"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07"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309"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310"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11"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12"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313"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14"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22" name="Group"/>
            <p:cNvGrpSpPr/>
            <p:nvPr/>
          </p:nvGrpSpPr>
          <p:grpSpPr>
            <a:xfrm>
              <a:off x="6445752" y="7759026"/>
              <a:ext cx="3218459" cy="3201631"/>
              <a:chOff x="0" y="0"/>
              <a:chExt cx="3218457" cy="3201629"/>
            </a:xfrm>
          </p:grpSpPr>
          <p:sp>
            <p:nvSpPr>
              <p:cNvPr id="1316"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317"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18"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19"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20"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21"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28" name="Group"/>
            <p:cNvGrpSpPr/>
            <p:nvPr/>
          </p:nvGrpSpPr>
          <p:grpSpPr>
            <a:xfrm>
              <a:off x="0" y="4821070"/>
              <a:ext cx="3219953" cy="2507315"/>
              <a:chOff x="0" y="0"/>
              <a:chExt cx="3219952" cy="2507313"/>
            </a:xfrm>
          </p:grpSpPr>
          <p:sp>
            <p:nvSpPr>
              <p:cNvPr id="1323"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324"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325"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26"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27"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42" name="Group"/>
            <p:cNvGrpSpPr/>
            <p:nvPr/>
          </p:nvGrpSpPr>
          <p:grpSpPr>
            <a:xfrm>
              <a:off x="3208244" y="6762068"/>
              <a:ext cx="3237509" cy="4828902"/>
              <a:chOff x="0" y="0"/>
              <a:chExt cx="3237508" cy="4828900"/>
            </a:xfrm>
          </p:grpSpPr>
          <p:grpSp>
            <p:nvGrpSpPr>
              <p:cNvPr id="1335" name="Group"/>
              <p:cNvGrpSpPr/>
              <p:nvPr/>
            </p:nvGrpSpPr>
            <p:grpSpPr>
              <a:xfrm>
                <a:off x="11708" y="0"/>
                <a:ext cx="3225801" cy="2288557"/>
                <a:chOff x="0" y="0"/>
                <a:chExt cx="3225799" cy="2288556"/>
              </a:xfrm>
            </p:grpSpPr>
            <p:sp>
              <p:nvSpPr>
                <p:cNvPr id="1329"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30"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31"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332"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33"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34"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336"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337"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38"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39"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340"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41"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344"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45"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48"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349"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50"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351"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352"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407" name="Group"/>
          <p:cNvGrpSpPr/>
          <p:nvPr/>
        </p:nvGrpSpPr>
        <p:grpSpPr>
          <a:xfrm>
            <a:off x="1666868" y="1193799"/>
            <a:ext cx="9664211" cy="11590971"/>
            <a:chOff x="0" y="0"/>
            <a:chExt cx="9664210" cy="11590969"/>
          </a:xfrm>
        </p:grpSpPr>
        <p:grpSp>
          <p:nvGrpSpPr>
            <p:cNvPr id="1359" name="Group"/>
            <p:cNvGrpSpPr/>
            <p:nvPr/>
          </p:nvGrpSpPr>
          <p:grpSpPr>
            <a:xfrm>
              <a:off x="6445752" y="2925255"/>
              <a:ext cx="3218459" cy="3201630"/>
              <a:chOff x="0" y="0"/>
              <a:chExt cx="3218457" cy="3201629"/>
            </a:xfrm>
          </p:grpSpPr>
          <p:sp>
            <p:nvSpPr>
              <p:cNvPr id="1353"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354"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55"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56"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57"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58"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65" name="Group"/>
            <p:cNvGrpSpPr/>
            <p:nvPr/>
          </p:nvGrpSpPr>
          <p:grpSpPr>
            <a:xfrm>
              <a:off x="0" y="-1"/>
              <a:ext cx="3219953" cy="2507315"/>
              <a:chOff x="0" y="0"/>
              <a:chExt cx="3219952" cy="2507313"/>
            </a:xfrm>
          </p:grpSpPr>
          <p:sp>
            <p:nvSpPr>
              <p:cNvPr id="1360"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361"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362"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63"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64"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79" name="Group"/>
            <p:cNvGrpSpPr/>
            <p:nvPr/>
          </p:nvGrpSpPr>
          <p:grpSpPr>
            <a:xfrm>
              <a:off x="3208244" y="1933167"/>
              <a:ext cx="3237509" cy="4828902"/>
              <a:chOff x="0" y="0"/>
              <a:chExt cx="3237508" cy="4828900"/>
            </a:xfrm>
          </p:grpSpPr>
          <p:grpSp>
            <p:nvGrpSpPr>
              <p:cNvPr id="1372" name="Group"/>
              <p:cNvGrpSpPr/>
              <p:nvPr/>
            </p:nvGrpSpPr>
            <p:grpSpPr>
              <a:xfrm>
                <a:off x="11708" y="0"/>
                <a:ext cx="3225801" cy="2288557"/>
                <a:chOff x="0" y="0"/>
                <a:chExt cx="3225799" cy="2288556"/>
              </a:xfrm>
            </p:grpSpPr>
            <p:sp>
              <p:nvSpPr>
                <p:cNvPr id="1366"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67"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68"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369"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70"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71"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373"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374"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75"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76"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377"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78"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86" name="Group"/>
            <p:cNvGrpSpPr/>
            <p:nvPr/>
          </p:nvGrpSpPr>
          <p:grpSpPr>
            <a:xfrm>
              <a:off x="6445752" y="7759026"/>
              <a:ext cx="3218459" cy="3201631"/>
              <a:chOff x="0" y="0"/>
              <a:chExt cx="3218457" cy="3201629"/>
            </a:xfrm>
          </p:grpSpPr>
          <p:sp>
            <p:nvSpPr>
              <p:cNvPr id="1380"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381"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82"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83"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84"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85"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392" name="Group"/>
            <p:cNvGrpSpPr/>
            <p:nvPr/>
          </p:nvGrpSpPr>
          <p:grpSpPr>
            <a:xfrm>
              <a:off x="0" y="4821070"/>
              <a:ext cx="3219953" cy="2507315"/>
              <a:chOff x="0" y="0"/>
              <a:chExt cx="3219952" cy="2507313"/>
            </a:xfrm>
          </p:grpSpPr>
          <p:sp>
            <p:nvSpPr>
              <p:cNvPr id="1387"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388"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389"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90"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91"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06" name="Group"/>
            <p:cNvGrpSpPr/>
            <p:nvPr/>
          </p:nvGrpSpPr>
          <p:grpSpPr>
            <a:xfrm>
              <a:off x="3208244" y="6762068"/>
              <a:ext cx="3237509" cy="4828902"/>
              <a:chOff x="0" y="0"/>
              <a:chExt cx="3237508" cy="4828900"/>
            </a:xfrm>
          </p:grpSpPr>
          <p:grpSp>
            <p:nvGrpSpPr>
              <p:cNvPr id="1399" name="Group"/>
              <p:cNvGrpSpPr/>
              <p:nvPr/>
            </p:nvGrpSpPr>
            <p:grpSpPr>
              <a:xfrm>
                <a:off x="11708" y="0"/>
                <a:ext cx="3225801" cy="2288557"/>
                <a:chOff x="0" y="0"/>
                <a:chExt cx="3225799" cy="2288556"/>
              </a:xfrm>
            </p:grpSpPr>
            <p:sp>
              <p:nvSpPr>
                <p:cNvPr id="1393"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94"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395"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396"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97"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98"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400"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401"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02"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03"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404"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05"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408"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09"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12"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413"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14"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415"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16"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471" name="Group"/>
          <p:cNvGrpSpPr/>
          <p:nvPr/>
        </p:nvGrpSpPr>
        <p:grpSpPr>
          <a:xfrm>
            <a:off x="1666868" y="939799"/>
            <a:ext cx="9664211" cy="11590971"/>
            <a:chOff x="0" y="0"/>
            <a:chExt cx="9664210" cy="11590969"/>
          </a:xfrm>
        </p:grpSpPr>
        <p:grpSp>
          <p:nvGrpSpPr>
            <p:cNvPr id="1423" name="Group"/>
            <p:cNvGrpSpPr/>
            <p:nvPr/>
          </p:nvGrpSpPr>
          <p:grpSpPr>
            <a:xfrm>
              <a:off x="6445752" y="2925255"/>
              <a:ext cx="3218459" cy="3201630"/>
              <a:chOff x="0" y="0"/>
              <a:chExt cx="3218457" cy="3201629"/>
            </a:xfrm>
          </p:grpSpPr>
          <p:sp>
            <p:nvSpPr>
              <p:cNvPr id="1417"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418"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19"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0"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1"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2"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29" name="Group"/>
            <p:cNvGrpSpPr/>
            <p:nvPr/>
          </p:nvGrpSpPr>
          <p:grpSpPr>
            <a:xfrm>
              <a:off x="0" y="-1"/>
              <a:ext cx="3219953" cy="2507315"/>
              <a:chOff x="0" y="0"/>
              <a:chExt cx="3219952" cy="2507313"/>
            </a:xfrm>
          </p:grpSpPr>
          <p:sp>
            <p:nvSpPr>
              <p:cNvPr id="1424"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425"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426"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7"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8"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43" name="Group"/>
            <p:cNvGrpSpPr/>
            <p:nvPr/>
          </p:nvGrpSpPr>
          <p:grpSpPr>
            <a:xfrm>
              <a:off x="3208244" y="1933167"/>
              <a:ext cx="3237509" cy="4828902"/>
              <a:chOff x="0" y="0"/>
              <a:chExt cx="3237508" cy="4828900"/>
            </a:xfrm>
          </p:grpSpPr>
          <p:grpSp>
            <p:nvGrpSpPr>
              <p:cNvPr id="1436" name="Group"/>
              <p:cNvGrpSpPr/>
              <p:nvPr/>
            </p:nvGrpSpPr>
            <p:grpSpPr>
              <a:xfrm>
                <a:off x="11708" y="0"/>
                <a:ext cx="3225801" cy="2288557"/>
                <a:chOff x="0" y="0"/>
                <a:chExt cx="3225799" cy="2288556"/>
              </a:xfrm>
            </p:grpSpPr>
            <p:sp>
              <p:nvSpPr>
                <p:cNvPr id="1430"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31"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32"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433"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34"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35"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437"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438"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39"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0"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441"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2"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50" name="Group"/>
            <p:cNvGrpSpPr/>
            <p:nvPr/>
          </p:nvGrpSpPr>
          <p:grpSpPr>
            <a:xfrm>
              <a:off x="6445752" y="7759026"/>
              <a:ext cx="3218459" cy="3201631"/>
              <a:chOff x="0" y="0"/>
              <a:chExt cx="3218457" cy="3201629"/>
            </a:xfrm>
          </p:grpSpPr>
          <p:sp>
            <p:nvSpPr>
              <p:cNvPr id="1444"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445"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6"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7"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8"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9"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56" name="Group"/>
            <p:cNvGrpSpPr/>
            <p:nvPr/>
          </p:nvGrpSpPr>
          <p:grpSpPr>
            <a:xfrm>
              <a:off x="0" y="4821070"/>
              <a:ext cx="3219953" cy="2507315"/>
              <a:chOff x="0" y="0"/>
              <a:chExt cx="3219952" cy="2507313"/>
            </a:xfrm>
          </p:grpSpPr>
          <p:sp>
            <p:nvSpPr>
              <p:cNvPr id="1451"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452"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453"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54"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55"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70" name="Group"/>
            <p:cNvGrpSpPr/>
            <p:nvPr/>
          </p:nvGrpSpPr>
          <p:grpSpPr>
            <a:xfrm>
              <a:off x="3208244" y="6762068"/>
              <a:ext cx="3237509" cy="4828902"/>
              <a:chOff x="0" y="0"/>
              <a:chExt cx="3237508" cy="4828900"/>
            </a:xfrm>
          </p:grpSpPr>
          <p:grpSp>
            <p:nvGrpSpPr>
              <p:cNvPr id="1463" name="Group"/>
              <p:cNvGrpSpPr/>
              <p:nvPr/>
            </p:nvGrpSpPr>
            <p:grpSpPr>
              <a:xfrm>
                <a:off x="11708" y="0"/>
                <a:ext cx="3225801" cy="2288557"/>
                <a:chOff x="0" y="0"/>
                <a:chExt cx="3225799" cy="2288556"/>
              </a:xfrm>
            </p:grpSpPr>
            <p:sp>
              <p:nvSpPr>
                <p:cNvPr id="1457"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58"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59"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460"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61"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62"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464"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465"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66"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67"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468"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69"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472"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73"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5"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76"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477"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78"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479"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480"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535" name="Group"/>
          <p:cNvGrpSpPr/>
          <p:nvPr/>
        </p:nvGrpSpPr>
        <p:grpSpPr>
          <a:xfrm>
            <a:off x="1666868" y="685799"/>
            <a:ext cx="9664211" cy="11590971"/>
            <a:chOff x="0" y="0"/>
            <a:chExt cx="9664210" cy="11590969"/>
          </a:xfrm>
        </p:grpSpPr>
        <p:grpSp>
          <p:nvGrpSpPr>
            <p:cNvPr id="1487" name="Group"/>
            <p:cNvGrpSpPr/>
            <p:nvPr/>
          </p:nvGrpSpPr>
          <p:grpSpPr>
            <a:xfrm>
              <a:off x="6445752" y="2925255"/>
              <a:ext cx="3218459" cy="3201630"/>
              <a:chOff x="0" y="0"/>
              <a:chExt cx="3218457" cy="3201629"/>
            </a:xfrm>
          </p:grpSpPr>
          <p:sp>
            <p:nvSpPr>
              <p:cNvPr id="1481"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482"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83"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84"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85"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86"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493" name="Group"/>
            <p:cNvGrpSpPr/>
            <p:nvPr/>
          </p:nvGrpSpPr>
          <p:grpSpPr>
            <a:xfrm>
              <a:off x="0" y="-1"/>
              <a:ext cx="3219953" cy="2507315"/>
              <a:chOff x="0" y="0"/>
              <a:chExt cx="3219952" cy="2507313"/>
            </a:xfrm>
          </p:grpSpPr>
          <p:sp>
            <p:nvSpPr>
              <p:cNvPr id="1488"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489"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490"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91"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92"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07" name="Group"/>
            <p:cNvGrpSpPr/>
            <p:nvPr/>
          </p:nvGrpSpPr>
          <p:grpSpPr>
            <a:xfrm>
              <a:off x="3208244" y="1933167"/>
              <a:ext cx="3237509" cy="4828902"/>
              <a:chOff x="0" y="0"/>
              <a:chExt cx="3237508" cy="4828900"/>
            </a:xfrm>
          </p:grpSpPr>
          <p:grpSp>
            <p:nvGrpSpPr>
              <p:cNvPr id="1500" name="Group"/>
              <p:cNvGrpSpPr/>
              <p:nvPr/>
            </p:nvGrpSpPr>
            <p:grpSpPr>
              <a:xfrm>
                <a:off x="11708" y="0"/>
                <a:ext cx="3225801" cy="2288557"/>
                <a:chOff x="0" y="0"/>
                <a:chExt cx="3225799" cy="2288556"/>
              </a:xfrm>
            </p:grpSpPr>
            <p:sp>
              <p:nvSpPr>
                <p:cNvPr id="1494"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95"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496"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497"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98"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99"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501"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502"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03"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04"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505"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06"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14" name="Group"/>
            <p:cNvGrpSpPr/>
            <p:nvPr/>
          </p:nvGrpSpPr>
          <p:grpSpPr>
            <a:xfrm>
              <a:off x="6445752" y="7759026"/>
              <a:ext cx="3218459" cy="3201631"/>
              <a:chOff x="0" y="0"/>
              <a:chExt cx="3218457" cy="3201629"/>
            </a:xfrm>
          </p:grpSpPr>
          <p:sp>
            <p:nvSpPr>
              <p:cNvPr id="1508"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509"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0"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1"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2"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3"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20" name="Group"/>
            <p:cNvGrpSpPr/>
            <p:nvPr/>
          </p:nvGrpSpPr>
          <p:grpSpPr>
            <a:xfrm>
              <a:off x="0" y="4821070"/>
              <a:ext cx="3219953" cy="2507315"/>
              <a:chOff x="0" y="0"/>
              <a:chExt cx="3219952" cy="2507313"/>
            </a:xfrm>
          </p:grpSpPr>
          <p:sp>
            <p:nvSpPr>
              <p:cNvPr id="1515"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516"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517"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8"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19"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34" name="Group"/>
            <p:cNvGrpSpPr/>
            <p:nvPr/>
          </p:nvGrpSpPr>
          <p:grpSpPr>
            <a:xfrm>
              <a:off x="3208244" y="6762068"/>
              <a:ext cx="3237509" cy="4828902"/>
              <a:chOff x="0" y="0"/>
              <a:chExt cx="3237508" cy="4828900"/>
            </a:xfrm>
          </p:grpSpPr>
          <p:grpSp>
            <p:nvGrpSpPr>
              <p:cNvPr id="1527" name="Group"/>
              <p:cNvGrpSpPr/>
              <p:nvPr/>
            </p:nvGrpSpPr>
            <p:grpSpPr>
              <a:xfrm>
                <a:off x="11708" y="0"/>
                <a:ext cx="3225801" cy="2288557"/>
                <a:chOff x="0" y="0"/>
                <a:chExt cx="3225799" cy="2288556"/>
              </a:xfrm>
            </p:grpSpPr>
            <p:sp>
              <p:nvSpPr>
                <p:cNvPr id="1521"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22"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23"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524"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25"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26"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528"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529"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30"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31"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532"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33"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536"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37"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ctangle"/>
          <p:cNvSpPr/>
          <p:nvPr/>
        </p:nvSpPr>
        <p:spPr>
          <a:xfrm>
            <a:off x="2756132" y="5012655"/>
            <a:ext cx="1553583" cy="2888632"/>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4" name="Rectangle"/>
          <p:cNvSpPr/>
          <p:nvPr/>
        </p:nvSpPr>
        <p:spPr>
          <a:xfrm>
            <a:off x="2756132" y="5012656"/>
            <a:ext cx="2366034" cy="2010174"/>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5" name="Rectangle"/>
          <p:cNvSpPr/>
          <p:nvPr/>
        </p:nvSpPr>
        <p:spPr>
          <a:xfrm>
            <a:off x="9723243" y="3573451"/>
            <a:ext cx="2470345" cy="1439205"/>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76" name="RRI Ground Floor copy.png" descr="RRI Ground Floor copy.png"/>
          <p:cNvPicPr>
            <a:picLocks noChangeAspect="1"/>
          </p:cNvPicPr>
          <p:nvPr/>
        </p:nvPicPr>
        <p:blipFill>
          <a:blip r:embed="rId2">
            <a:extLst/>
          </a:blip>
          <a:stretch>
            <a:fillRect/>
          </a:stretch>
        </p:blipFill>
        <p:spPr>
          <a:xfrm>
            <a:off x="-1" y="670675"/>
            <a:ext cx="13004801" cy="8424850"/>
          </a:xfrm>
          <a:prstGeom prst="rect">
            <a:avLst/>
          </a:prstGeom>
          <a:ln w="12700">
            <a:miter lim="400000"/>
          </a:ln>
        </p:spPr>
      </p:pic>
      <p:sp>
        <p:nvSpPr>
          <p:cNvPr id="177" name="Rectangle"/>
          <p:cNvSpPr/>
          <p:nvPr/>
        </p:nvSpPr>
        <p:spPr>
          <a:xfrm>
            <a:off x="10476570" y="3689803"/>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8" name="MRI"/>
          <p:cNvSpPr txBox="1"/>
          <p:nvPr/>
        </p:nvSpPr>
        <p:spPr>
          <a:xfrm>
            <a:off x="10856143" y="38939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79" name="Rectangle"/>
          <p:cNvSpPr/>
          <p:nvPr/>
        </p:nvSpPr>
        <p:spPr>
          <a:xfrm>
            <a:off x="4309714" y="5602950"/>
            <a:ext cx="745401" cy="1336516"/>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0" name="SARRP"/>
          <p:cNvSpPr txBox="1"/>
          <p:nvPr/>
        </p:nvSpPr>
        <p:spPr>
          <a:xfrm rot="16200000">
            <a:off x="4132104" y="60256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
        <p:nvSpPr>
          <p:cNvPr id="181" name="Rectangle"/>
          <p:cNvSpPr/>
          <p:nvPr/>
        </p:nvSpPr>
        <p:spPr>
          <a:xfrm>
            <a:off x="10476570" y="5427271"/>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2" name="MRI"/>
          <p:cNvSpPr txBox="1"/>
          <p:nvPr/>
        </p:nvSpPr>
        <p:spPr>
          <a:xfrm>
            <a:off x="10856142" y="5631410"/>
            <a:ext cx="70073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83" name="Rectangle"/>
          <p:cNvSpPr/>
          <p:nvPr/>
        </p:nvSpPr>
        <p:spPr>
          <a:xfrm>
            <a:off x="1096177" y="1283520"/>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4" name="MRI"/>
          <p:cNvSpPr txBox="1"/>
          <p:nvPr/>
        </p:nvSpPr>
        <p:spPr>
          <a:xfrm>
            <a:off x="1475750" y="1487659"/>
            <a:ext cx="70073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185" name="Rectangle"/>
          <p:cNvSpPr/>
          <p:nvPr/>
        </p:nvSpPr>
        <p:spPr>
          <a:xfrm>
            <a:off x="992013" y="6838346"/>
            <a:ext cx="1459881"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 name="CT/PET/SPECT"/>
          <p:cNvSpPr txBox="1"/>
          <p:nvPr/>
        </p:nvSpPr>
        <p:spPr>
          <a:xfrm>
            <a:off x="1012632" y="7116843"/>
            <a:ext cx="1418642"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pPr/>
            <a:r>
              <a:t>CT/PET/SPECT</a:t>
            </a:r>
          </a:p>
        </p:txBody>
      </p:sp>
      <p:sp>
        <p:nvSpPr>
          <p:cNvPr id="187" name="Rectangle"/>
          <p:cNvSpPr/>
          <p:nvPr/>
        </p:nvSpPr>
        <p:spPr>
          <a:xfrm>
            <a:off x="7606469" y="1436859"/>
            <a:ext cx="1322573" cy="773617"/>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8" name="Ivis"/>
          <p:cNvSpPr txBox="1"/>
          <p:nvPr/>
        </p:nvSpPr>
        <p:spPr>
          <a:xfrm>
            <a:off x="7965241" y="1593137"/>
            <a:ext cx="60502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Ivis</a:t>
            </a:r>
          </a:p>
        </p:txBody>
      </p:sp>
      <p:sp>
        <p:nvSpPr>
          <p:cNvPr id="189" name="Rectangle"/>
          <p:cNvSpPr/>
          <p:nvPr/>
        </p:nvSpPr>
        <p:spPr>
          <a:xfrm rot="18900000">
            <a:off x="8220731" y="2848810"/>
            <a:ext cx="682430" cy="411565"/>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 name="US"/>
          <p:cNvSpPr txBox="1"/>
          <p:nvPr/>
        </p:nvSpPr>
        <p:spPr>
          <a:xfrm rot="18900000">
            <a:off x="8292960" y="2824063"/>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US</a:t>
            </a:r>
          </a:p>
        </p:txBody>
      </p:sp>
      <p:sp>
        <p:nvSpPr>
          <p:cNvPr id="191" name="Rectangle"/>
          <p:cNvSpPr/>
          <p:nvPr/>
        </p:nvSpPr>
        <p:spPr>
          <a:xfrm>
            <a:off x="3065102" y="2799835"/>
            <a:ext cx="1418642" cy="773617"/>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2" name="Microscope"/>
          <p:cNvSpPr txBox="1"/>
          <p:nvPr/>
        </p:nvSpPr>
        <p:spPr>
          <a:xfrm>
            <a:off x="3109730" y="3005624"/>
            <a:ext cx="1329386" cy="3620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defRPr>
            </a:lvl1pPr>
          </a:lstStyle>
          <a:p>
            <a:pPr/>
            <a:r>
              <a:t>Microscope</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9"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40"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541"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42"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543"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44"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599" name="Group"/>
          <p:cNvGrpSpPr/>
          <p:nvPr/>
        </p:nvGrpSpPr>
        <p:grpSpPr>
          <a:xfrm>
            <a:off x="1666868" y="431799"/>
            <a:ext cx="9664211" cy="11590971"/>
            <a:chOff x="0" y="0"/>
            <a:chExt cx="9664210" cy="11590969"/>
          </a:xfrm>
        </p:grpSpPr>
        <p:grpSp>
          <p:nvGrpSpPr>
            <p:cNvPr id="1551" name="Group"/>
            <p:cNvGrpSpPr/>
            <p:nvPr/>
          </p:nvGrpSpPr>
          <p:grpSpPr>
            <a:xfrm>
              <a:off x="6445752" y="2925255"/>
              <a:ext cx="3218459" cy="3201630"/>
              <a:chOff x="0" y="0"/>
              <a:chExt cx="3218457" cy="3201629"/>
            </a:xfrm>
          </p:grpSpPr>
          <p:sp>
            <p:nvSpPr>
              <p:cNvPr id="1545"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546"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47"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48"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49"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50"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57" name="Group"/>
            <p:cNvGrpSpPr/>
            <p:nvPr/>
          </p:nvGrpSpPr>
          <p:grpSpPr>
            <a:xfrm>
              <a:off x="0" y="-1"/>
              <a:ext cx="3219953" cy="2507315"/>
              <a:chOff x="0" y="0"/>
              <a:chExt cx="3219952" cy="2507313"/>
            </a:xfrm>
          </p:grpSpPr>
          <p:sp>
            <p:nvSpPr>
              <p:cNvPr id="1552"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553"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554"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55"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56"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71" name="Group"/>
            <p:cNvGrpSpPr/>
            <p:nvPr/>
          </p:nvGrpSpPr>
          <p:grpSpPr>
            <a:xfrm>
              <a:off x="3208244" y="1933167"/>
              <a:ext cx="3237509" cy="4828902"/>
              <a:chOff x="0" y="0"/>
              <a:chExt cx="3237508" cy="4828900"/>
            </a:xfrm>
          </p:grpSpPr>
          <p:grpSp>
            <p:nvGrpSpPr>
              <p:cNvPr id="1564" name="Group"/>
              <p:cNvGrpSpPr/>
              <p:nvPr/>
            </p:nvGrpSpPr>
            <p:grpSpPr>
              <a:xfrm>
                <a:off x="11708" y="0"/>
                <a:ext cx="3225801" cy="2288557"/>
                <a:chOff x="0" y="0"/>
                <a:chExt cx="3225799" cy="2288556"/>
              </a:xfrm>
            </p:grpSpPr>
            <p:sp>
              <p:nvSpPr>
                <p:cNvPr id="1558"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59"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60"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561"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62"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63"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565"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566"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67"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68"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569"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70"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78" name="Group"/>
            <p:cNvGrpSpPr/>
            <p:nvPr/>
          </p:nvGrpSpPr>
          <p:grpSpPr>
            <a:xfrm>
              <a:off x="6445752" y="7759026"/>
              <a:ext cx="3218459" cy="3201631"/>
              <a:chOff x="0" y="0"/>
              <a:chExt cx="3218457" cy="3201629"/>
            </a:xfrm>
          </p:grpSpPr>
          <p:sp>
            <p:nvSpPr>
              <p:cNvPr id="1572"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573"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74"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75"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76"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77"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84" name="Group"/>
            <p:cNvGrpSpPr/>
            <p:nvPr/>
          </p:nvGrpSpPr>
          <p:grpSpPr>
            <a:xfrm>
              <a:off x="0" y="4821070"/>
              <a:ext cx="3219953" cy="2507315"/>
              <a:chOff x="0" y="0"/>
              <a:chExt cx="3219952" cy="2507313"/>
            </a:xfrm>
          </p:grpSpPr>
          <p:sp>
            <p:nvSpPr>
              <p:cNvPr id="1579"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580"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581"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82"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83"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598" name="Group"/>
            <p:cNvGrpSpPr/>
            <p:nvPr/>
          </p:nvGrpSpPr>
          <p:grpSpPr>
            <a:xfrm>
              <a:off x="3208244" y="6762068"/>
              <a:ext cx="3237509" cy="4828902"/>
              <a:chOff x="0" y="0"/>
              <a:chExt cx="3237508" cy="4828900"/>
            </a:xfrm>
          </p:grpSpPr>
          <p:grpSp>
            <p:nvGrpSpPr>
              <p:cNvPr id="1591" name="Group"/>
              <p:cNvGrpSpPr/>
              <p:nvPr/>
            </p:nvGrpSpPr>
            <p:grpSpPr>
              <a:xfrm>
                <a:off x="11708" y="0"/>
                <a:ext cx="3225801" cy="2288557"/>
                <a:chOff x="0" y="0"/>
                <a:chExt cx="3225799" cy="2288556"/>
              </a:xfrm>
            </p:grpSpPr>
            <p:sp>
              <p:nvSpPr>
                <p:cNvPr id="1585"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86"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587"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588"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89"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90"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592"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593"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94"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95"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596"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97"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600"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01"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3"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04"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605"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06"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607"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08"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663" name="Group"/>
          <p:cNvGrpSpPr/>
          <p:nvPr/>
        </p:nvGrpSpPr>
        <p:grpSpPr>
          <a:xfrm>
            <a:off x="1666868" y="177799"/>
            <a:ext cx="9664211" cy="11590971"/>
            <a:chOff x="0" y="0"/>
            <a:chExt cx="9664210" cy="11590969"/>
          </a:xfrm>
        </p:grpSpPr>
        <p:grpSp>
          <p:nvGrpSpPr>
            <p:cNvPr id="1615" name="Group"/>
            <p:cNvGrpSpPr/>
            <p:nvPr/>
          </p:nvGrpSpPr>
          <p:grpSpPr>
            <a:xfrm>
              <a:off x="6445752" y="2925255"/>
              <a:ext cx="3218459" cy="3201630"/>
              <a:chOff x="0" y="0"/>
              <a:chExt cx="3218457" cy="3201629"/>
            </a:xfrm>
          </p:grpSpPr>
          <p:sp>
            <p:nvSpPr>
              <p:cNvPr id="1609"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610"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11"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12"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13"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14"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21" name="Group"/>
            <p:cNvGrpSpPr/>
            <p:nvPr/>
          </p:nvGrpSpPr>
          <p:grpSpPr>
            <a:xfrm>
              <a:off x="0" y="-1"/>
              <a:ext cx="3219953" cy="2507315"/>
              <a:chOff x="0" y="0"/>
              <a:chExt cx="3219952" cy="2507313"/>
            </a:xfrm>
          </p:grpSpPr>
          <p:sp>
            <p:nvSpPr>
              <p:cNvPr id="1616"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617"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618"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19"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20"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35" name="Group"/>
            <p:cNvGrpSpPr/>
            <p:nvPr/>
          </p:nvGrpSpPr>
          <p:grpSpPr>
            <a:xfrm>
              <a:off x="3208244" y="1933167"/>
              <a:ext cx="3237509" cy="4828902"/>
              <a:chOff x="0" y="0"/>
              <a:chExt cx="3237508" cy="4828900"/>
            </a:xfrm>
          </p:grpSpPr>
          <p:grpSp>
            <p:nvGrpSpPr>
              <p:cNvPr id="1628" name="Group"/>
              <p:cNvGrpSpPr/>
              <p:nvPr/>
            </p:nvGrpSpPr>
            <p:grpSpPr>
              <a:xfrm>
                <a:off x="11708" y="0"/>
                <a:ext cx="3225801" cy="2288557"/>
                <a:chOff x="0" y="0"/>
                <a:chExt cx="3225799" cy="2288556"/>
              </a:xfrm>
            </p:grpSpPr>
            <p:sp>
              <p:nvSpPr>
                <p:cNvPr id="1622"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23"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24"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625"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26"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27"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629"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630"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31"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32"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633"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34"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42" name="Group"/>
            <p:cNvGrpSpPr/>
            <p:nvPr/>
          </p:nvGrpSpPr>
          <p:grpSpPr>
            <a:xfrm>
              <a:off x="6445752" y="7759026"/>
              <a:ext cx="3218459" cy="3201631"/>
              <a:chOff x="0" y="0"/>
              <a:chExt cx="3218457" cy="3201629"/>
            </a:xfrm>
          </p:grpSpPr>
          <p:sp>
            <p:nvSpPr>
              <p:cNvPr id="1636"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637"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38"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39"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40"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41"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48" name="Group"/>
            <p:cNvGrpSpPr/>
            <p:nvPr/>
          </p:nvGrpSpPr>
          <p:grpSpPr>
            <a:xfrm>
              <a:off x="0" y="4821070"/>
              <a:ext cx="3219953" cy="2507315"/>
              <a:chOff x="0" y="0"/>
              <a:chExt cx="3219952" cy="2507313"/>
            </a:xfrm>
          </p:grpSpPr>
          <p:sp>
            <p:nvSpPr>
              <p:cNvPr id="1643"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644"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645"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46"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47"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62" name="Group"/>
            <p:cNvGrpSpPr/>
            <p:nvPr/>
          </p:nvGrpSpPr>
          <p:grpSpPr>
            <a:xfrm>
              <a:off x="3208244" y="6762068"/>
              <a:ext cx="3237509" cy="4828902"/>
              <a:chOff x="0" y="0"/>
              <a:chExt cx="3237508" cy="4828900"/>
            </a:xfrm>
          </p:grpSpPr>
          <p:grpSp>
            <p:nvGrpSpPr>
              <p:cNvPr id="1655" name="Group"/>
              <p:cNvGrpSpPr/>
              <p:nvPr/>
            </p:nvGrpSpPr>
            <p:grpSpPr>
              <a:xfrm>
                <a:off x="11708" y="0"/>
                <a:ext cx="3225801" cy="2288557"/>
                <a:chOff x="0" y="0"/>
                <a:chExt cx="3225799" cy="2288556"/>
              </a:xfrm>
            </p:grpSpPr>
            <p:sp>
              <p:nvSpPr>
                <p:cNvPr id="1649"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50"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51"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652"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53"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54"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656"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657"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58"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59"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660"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61"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664"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65"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7"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68"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669"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70"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671"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72"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727" name="Group"/>
          <p:cNvGrpSpPr/>
          <p:nvPr/>
        </p:nvGrpSpPr>
        <p:grpSpPr>
          <a:xfrm>
            <a:off x="1666868" y="-50801"/>
            <a:ext cx="9664211" cy="11590971"/>
            <a:chOff x="0" y="0"/>
            <a:chExt cx="9664210" cy="11590969"/>
          </a:xfrm>
        </p:grpSpPr>
        <p:grpSp>
          <p:nvGrpSpPr>
            <p:cNvPr id="1679" name="Group"/>
            <p:cNvGrpSpPr/>
            <p:nvPr/>
          </p:nvGrpSpPr>
          <p:grpSpPr>
            <a:xfrm>
              <a:off x="6445752" y="2925255"/>
              <a:ext cx="3218459" cy="3201630"/>
              <a:chOff x="0" y="0"/>
              <a:chExt cx="3218457" cy="3201629"/>
            </a:xfrm>
          </p:grpSpPr>
          <p:sp>
            <p:nvSpPr>
              <p:cNvPr id="1673"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674"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75"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76"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77"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78"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85" name="Group"/>
            <p:cNvGrpSpPr/>
            <p:nvPr/>
          </p:nvGrpSpPr>
          <p:grpSpPr>
            <a:xfrm>
              <a:off x="0" y="-1"/>
              <a:ext cx="3219953" cy="2507315"/>
              <a:chOff x="0" y="0"/>
              <a:chExt cx="3219952" cy="2507313"/>
            </a:xfrm>
          </p:grpSpPr>
          <p:sp>
            <p:nvSpPr>
              <p:cNvPr id="1680"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681"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682"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83"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84"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699" name="Group"/>
            <p:cNvGrpSpPr/>
            <p:nvPr/>
          </p:nvGrpSpPr>
          <p:grpSpPr>
            <a:xfrm>
              <a:off x="3208244" y="1933167"/>
              <a:ext cx="3237509" cy="4828902"/>
              <a:chOff x="0" y="0"/>
              <a:chExt cx="3237508" cy="4828900"/>
            </a:xfrm>
          </p:grpSpPr>
          <p:grpSp>
            <p:nvGrpSpPr>
              <p:cNvPr id="1692" name="Group"/>
              <p:cNvGrpSpPr/>
              <p:nvPr/>
            </p:nvGrpSpPr>
            <p:grpSpPr>
              <a:xfrm>
                <a:off x="11708" y="0"/>
                <a:ext cx="3225801" cy="2288557"/>
                <a:chOff x="0" y="0"/>
                <a:chExt cx="3225799" cy="2288556"/>
              </a:xfrm>
            </p:grpSpPr>
            <p:sp>
              <p:nvSpPr>
                <p:cNvPr id="1686"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87"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688"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689"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90"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91"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693"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694"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95"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96"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697"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98"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06" name="Group"/>
            <p:cNvGrpSpPr/>
            <p:nvPr/>
          </p:nvGrpSpPr>
          <p:grpSpPr>
            <a:xfrm>
              <a:off x="6445752" y="7759026"/>
              <a:ext cx="3218459" cy="3201631"/>
              <a:chOff x="0" y="0"/>
              <a:chExt cx="3218457" cy="3201629"/>
            </a:xfrm>
          </p:grpSpPr>
          <p:sp>
            <p:nvSpPr>
              <p:cNvPr id="1700"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701"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02"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03"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04"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05"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12" name="Group"/>
            <p:cNvGrpSpPr/>
            <p:nvPr/>
          </p:nvGrpSpPr>
          <p:grpSpPr>
            <a:xfrm>
              <a:off x="0" y="4821070"/>
              <a:ext cx="3219953" cy="2507315"/>
              <a:chOff x="0" y="0"/>
              <a:chExt cx="3219952" cy="2507313"/>
            </a:xfrm>
          </p:grpSpPr>
          <p:sp>
            <p:nvSpPr>
              <p:cNvPr id="1707"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708"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709"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10"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11"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26" name="Group"/>
            <p:cNvGrpSpPr/>
            <p:nvPr/>
          </p:nvGrpSpPr>
          <p:grpSpPr>
            <a:xfrm>
              <a:off x="3208244" y="6762068"/>
              <a:ext cx="3237509" cy="4828902"/>
              <a:chOff x="0" y="0"/>
              <a:chExt cx="3237508" cy="4828900"/>
            </a:xfrm>
          </p:grpSpPr>
          <p:grpSp>
            <p:nvGrpSpPr>
              <p:cNvPr id="1719" name="Group"/>
              <p:cNvGrpSpPr/>
              <p:nvPr/>
            </p:nvGrpSpPr>
            <p:grpSpPr>
              <a:xfrm>
                <a:off x="11708" y="0"/>
                <a:ext cx="3225801" cy="2288557"/>
                <a:chOff x="0" y="0"/>
                <a:chExt cx="3225799" cy="2288556"/>
              </a:xfrm>
            </p:grpSpPr>
            <p:sp>
              <p:nvSpPr>
                <p:cNvPr id="1713"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14"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15"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716"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17"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18"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720"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721"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22"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23"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724"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25"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728"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29"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32"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733"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34"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735"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36"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791" name="Group"/>
          <p:cNvGrpSpPr/>
          <p:nvPr/>
        </p:nvGrpSpPr>
        <p:grpSpPr>
          <a:xfrm>
            <a:off x="1666868" y="-50801"/>
            <a:ext cx="9664211" cy="11590971"/>
            <a:chOff x="0" y="0"/>
            <a:chExt cx="9664210" cy="11590969"/>
          </a:xfrm>
        </p:grpSpPr>
        <p:grpSp>
          <p:nvGrpSpPr>
            <p:cNvPr id="1743" name="Group"/>
            <p:cNvGrpSpPr/>
            <p:nvPr/>
          </p:nvGrpSpPr>
          <p:grpSpPr>
            <a:xfrm>
              <a:off x="6445752" y="2925255"/>
              <a:ext cx="3218459" cy="3201630"/>
              <a:chOff x="0" y="0"/>
              <a:chExt cx="3218457" cy="3201629"/>
            </a:xfrm>
          </p:grpSpPr>
          <p:sp>
            <p:nvSpPr>
              <p:cNvPr id="1737"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738"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39"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40"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41"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42"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49" name="Group"/>
            <p:cNvGrpSpPr/>
            <p:nvPr/>
          </p:nvGrpSpPr>
          <p:grpSpPr>
            <a:xfrm>
              <a:off x="0" y="-1"/>
              <a:ext cx="3219953" cy="2507315"/>
              <a:chOff x="0" y="0"/>
              <a:chExt cx="3219952" cy="2507313"/>
            </a:xfrm>
          </p:grpSpPr>
          <p:sp>
            <p:nvSpPr>
              <p:cNvPr id="1744"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745"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746"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47"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48"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63" name="Group"/>
            <p:cNvGrpSpPr/>
            <p:nvPr/>
          </p:nvGrpSpPr>
          <p:grpSpPr>
            <a:xfrm>
              <a:off x="3208244" y="1933167"/>
              <a:ext cx="3237509" cy="4828902"/>
              <a:chOff x="0" y="0"/>
              <a:chExt cx="3237508" cy="4828900"/>
            </a:xfrm>
          </p:grpSpPr>
          <p:grpSp>
            <p:nvGrpSpPr>
              <p:cNvPr id="1756" name="Group"/>
              <p:cNvGrpSpPr/>
              <p:nvPr/>
            </p:nvGrpSpPr>
            <p:grpSpPr>
              <a:xfrm>
                <a:off x="11708" y="0"/>
                <a:ext cx="3225801" cy="2288557"/>
                <a:chOff x="0" y="0"/>
                <a:chExt cx="3225799" cy="2288556"/>
              </a:xfrm>
            </p:grpSpPr>
            <p:sp>
              <p:nvSpPr>
                <p:cNvPr id="1750"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51"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52"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753"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54"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55"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757"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758"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59"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0"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761"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2"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70" name="Group"/>
            <p:cNvGrpSpPr/>
            <p:nvPr/>
          </p:nvGrpSpPr>
          <p:grpSpPr>
            <a:xfrm>
              <a:off x="6445752" y="7759026"/>
              <a:ext cx="3218459" cy="3201631"/>
              <a:chOff x="0" y="0"/>
              <a:chExt cx="3218457" cy="3201629"/>
            </a:xfrm>
          </p:grpSpPr>
          <p:sp>
            <p:nvSpPr>
              <p:cNvPr id="1764"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765"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6"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7"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8"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69"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76" name="Group"/>
            <p:cNvGrpSpPr/>
            <p:nvPr/>
          </p:nvGrpSpPr>
          <p:grpSpPr>
            <a:xfrm>
              <a:off x="0" y="4821070"/>
              <a:ext cx="3219953" cy="2507315"/>
              <a:chOff x="0" y="0"/>
              <a:chExt cx="3219952" cy="2507313"/>
            </a:xfrm>
          </p:grpSpPr>
          <p:sp>
            <p:nvSpPr>
              <p:cNvPr id="1771"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772"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773"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74"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75"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790" name="Group"/>
            <p:cNvGrpSpPr/>
            <p:nvPr/>
          </p:nvGrpSpPr>
          <p:grpSpPr>
            <a:xfrm>
              <a:off x="3208244" y="6762068"/>
              <a:ext cx="3237509" cy="4828902"/>
              <a:chOff x="0" y="0"/>
              <a:chExt cx="3237508" cy="4828900"/>
            </a:xfrm>
          </p:grpSpPr>
          <p:grpSp>
            <p:nvGrpSpPr>
              <p:cNvPr id="1783" name="Group"/>
              <p:cNvGrpSpPr/>
              <p:nvPr/>
            </p:nvGrpSpPr>
            <p:grpSpPr>
              <a:xfrm>
                <a:off x="11708" y="0"/>
                <a:ext cx="3225801" cy="2288557"/>
                <a:chOff x="0" y="0"/>
                <a:chExt cx="3225799" cy="2288556"/>
              </a:xfrm>
            </p:grpSpPr>
            <p:sp>
              <p:nvSpPr>
                <p:cNvPr id="1777"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78"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779"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780"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81"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82"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784"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785"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86"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87"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788"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89"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792"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93"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94" name="Rectangle"/>
          <p:cNvSpPr/>
          <p:nvPr/>
        </p:nvSpPr>
        <p:spPr>
          <a:xfrm>
            <a:off x="-1" y="0"/>
            <a:ext cx="13004801" cy="9753601"/>
          </a:xfrm>
          <a:prstGeom prst="rect">
            <a:avLst/>
          </a:prstGeom>
          <a:solidFill>
            <a:srgbClr val="FFFFFF">
              <a:alpha val="60546"/>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95" name="Transfer Mouse"/>
          <p:cNvSpPr/>
          <p:nvPr/>
        </p:nvSpPr>
        <p:spPr>
          <a:xfrm>
            <a:off x="4874121" y="2444618"/>
            <a:ext cx="3213100" cy="419672"/>
          </a:xfrm>
          <a:prstGeom prst="rect">
            <a:avLst/>
          </a:prstGeom>
          <a:solidFill>
            <a:schemeClr val="accent4"/>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796" name="Transfer Mouse"/>
          <p:cNvSpPr/>
          <p:nvPr/>
        </p:nvSpPr>
        <p:spPr>
          <a:xfrm>
            <a:off x="4874121" y="7266808"/>
            <a:ext cx="3213100" cy="419672"/>
          </a:xfrm>
          <a:prstGeom prst="rect">
            <a:avLst/>
          </a:prstGeom>
          <a:solidFill>
            <a:schemeClr val="accent4"/>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305593" indent="-305593" algn="l">
              <a:buSzPct val="145000"/>
              <a:buChar char="•"/>
              <a:defRPr b="0" sz="2000">
                <a:latin typeface="+mn-lt"/>
                <a:ea typeface="+mn-ea"/>
                <a:cs typeface="+mn-cs"/>
                <a:sym typeface="Helvetica Neue Medium"/>
              </a:defRPr>
            </a:lvl1pPr>
          </a:lstStyle>
          <a:p>
            <a:pPr/>
            <a:r>
              <a:t>Transfer Mouse</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8" name="Line"/>
          <p:cNvSpPr/>
          <p:nvPr/>
        </p:nvSpPr>
        <p:spPr>
          <a:xfrm flipH="1">
            <a:off x="1217673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799" name="Time"/>
          <p:cNvSpPr txBox="1"/>
          <p:nvPr/>
        </p:nvSpPr>
        <p:spPr>
          <a:xfrm>
            <a:off x="11657188" y="8529115"/>
            <a:ext cx="1039102"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800" name="Line"/>
          <p:cNvSpPr/>
          <p:nvPr/>
        </p:nvSpPr>
        <p:spPr>
          <a:xfrm flipH="1">
            <a:off x="812398" y="528339"/>
            <a:ext cx="1" cy="7899176"/>
          </a:xfrm>
          <a:prstGeom prst="line">
            <a:avLst/>
          </a:prstGeom>
          <a:ln w="114300">
            <a:solidFill>
              <a:srgbClr val="929292"/>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01" name="Time"/>
          <p:cNvSpPr txBox="1"/>
          <p:nvPr/>
        </p:nvSpPr>
        <p:spPr>
          <a:xfrm>
            <a:off x="292847" y="8529115"/>
            <a:ext cx="1039103" cy="5727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solidFill>
                  <a:srgbClr val="929292"/>
                </a:solidFill>
              </a:defRPr>
            </a:lvl1pPr>
          </a:lstStyle>
          <a:p>
            <a:pPr/>
            <a:r>
              <a:t>Time</a:t>
            </a:r>
          </a:p>
        </p:txBody>
      </p:sp>
      <p:sp>
        <p:nvSpPr>
          <p:cNvPr id="1802" name="Line"/>
          <p:cNvSpPr/>
          <p:nvPr/>
        </p:nvSpPr>
        <p:spPr>
          <a:xfrm flipV="1">
            <a:off x="1666868"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03" name="Line"/>
          <p:cNvSpPr/>
          <p:nvPr/>
        </p:nvSpPr>
        <p:spPr>
          <a:xfrm flipV="1">
            <a:off x="11331078"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1858" name="Group"/>
          <p:cNvGrpSpPr/>
          <p:nvPr/>
        </p:nvGrpSpPr>
        <p:grpSpPr>
          <a:xfrm>
            <a:off x="1666868" y="-50801"/>
            <a:ext cx="9664211" cy="11590971"/>
            <a:chOff x="0" y="0"/>
            <a:chExt cx="9664210" cy="11590969"/>
          </a:xfrm>
        </p:grpSpPr>
        <p:grpSp>
          <p:nvGrpSpPr>
            <p:cNvPr id="1810" name="Group"/>
            <p:cNvGrpSpPr/>
            <p:nvPr/>
          </p:nvGrpSpPr>
          <p:grpSpPr>
            <a:xfrm>
              <a:off x="6445752" y="2925255"/>
              <a:ext cx="3218459" cy="3201630"/>
              <a:chOff x="0" y="0"/>
              <a:chExt cx="3218457" cy="3201629"/>
            </a:xfrm>
          </p:grpSpPr>
          <p:sp>
            <p:nvSpPr>
              <p:cNvPr id="1804"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805"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06"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07"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08"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09"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816" name="Group"/>
            <p:cNvGrpSpPr/>
            <p:nvPr/>
          </p:nvGrpSpPr>
          <p:grpSpPr>
            <a:xfrm>
              <a:off x="0" y="-1"/>
              <a:ext cx="3219953" cy="2507315"/>
              <a:chOff x="0" y="0"/>
              <a:chExt cx="3219952" cy="2507313"/>
            </a:xfrm>
          </p:grpSpPr>
          <p:sp>
            <p:nvSpPr>
              <p:cNvPr id="1811"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812"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813"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14"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15"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830" name="Group"/>
            <p:cNvGrpSpPr/>
            <p:nvPr/>
          </p:nvGrpSpPr>
          <p:grpSpPr>
            <a:xfrm>
              <a:off x="3208244" y="1933167"/>
              <a:ext cx="3237509" cy="4828902"/>
              <a:chOff x="0" y="0"/>
              <a:chExt cx="3237508" cy="4828900"/>
            </a:xfrm>
          </p:grpSpPr>
          <p:grpSp>
            <p:nvGrpSpPr>
              <p:cNvPr id="1823" name="Group"/>
              <p:cNvGrpSpPr/>
              <p:nvPr/>
            </p:nvGrpSpPr>
            <p:grpSpPr>
              <a:xfrm>
                <a:off x="11708" y="0"/>
                <a:ext cx="3225801" cy="2288557"/>
                <a:chOff x="0" y="0"/>
                <a:chExt cx="3225799" cy="2288556"/>
              </a:xfrm>
            </p:grpSpPr>
            <p:sp>
              <p:nvSpPr>
                <p:cNvPr id="1817"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818"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819"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820"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21"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22"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824"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825"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26"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27"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828"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29"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837" name="Group"/>
            <p:cNvGrpSpPr/>
            <p:nvPr/>
          </p:nvGrpSpPr>
          <p:grpSpPr>
            <a:xfrm>
              <a:off x="6445752" y="7759026"/>
              <a:ext cx="3218459" cy="3201631"/>
              <a:chOff x="0" y="0"/>
              <a:chExt cx="3218457" cy="3201629"/>
            </a:xfrm>
          </p:grpSpPr>
          <p:sp>
            <p:nvSpPr>
              <p:cNvPr id="1831" name="CT Scan…"/>
              <p:cNvSpPr/>
              <p:nvPr/>
            </p:nvSpPr>
            <p:spPr>
              <a:xfrm>
                <a:off x="0" y="0"/>
                <a:ext cx="3218458" cy="3201630"/>
              </a:xfrm>
              <a:prstGeom prst="rect">
                <a:avLst/>
              </a:prstGeom>
              <a:solidFill>
                <a:schemeClr val="accent1">
                  <a:lumOff val="16847"/>
                </a:schemeClr>
              </a:solidFill>
              <a:ln w="25400" cap="flat">
                <a:solidFill>
                  <a:schemeClr val="accent1">
                    <a:hueOff val="114395"/>
                    <a:lumOff val="-24975"/>
                  </a:schemeClr>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CT Scan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MR-&gt;CT Registration</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Write MR to DICOM</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Plan RT</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Deliver RT</a:t>
                </a:r>
              </a:p>
            </p:txBody>
          </p:sp>
          <p:sp>
            <p:nvSpPr>
              <p:cNvPr id="1832" name="Line"/>
              <p:cNvSpPr/>
              <p:nvPr/>
            </p:nvSpPr>
            <p:spPr>
              <a:xfrm>
                <a:off x="12700" y="649262"/>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33" name="Line"/>
              <p:cNvSpPr/>
              <p:nvPr/>
            </p:nvSpPr>
            <p:spPr>
              <a:xfrm>
                <a:off x="12700" y="1306487"/>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34" name="Line"/>
              <p:cNvSpPr/>
              <p:nvPr/>
            </p:nvSpPr>
            <p:spPr>
              <a:xfrm>
                <a:off x="12700" y="1925446"/>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35" name="Line"/>
              <p:cNvSpPr/>
              <p:nvPr/>
            </p:nvSpPr>
            <p:spPr>
              <a:xfrm>
                <a:off x="12700" y="2544404"/>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36" name="Line"/>
              <p:cNvSpPr/>
              <p:nvPr/>
            </p:nvSpPr>
            <p:spPr>
              <a:xfrm>
                <a:off x="12700" y="3201629"/>
                <a:ext cx="3193058" cy="1"/>
              </a:xfrm>
              <a:prstGeom prst="line">
                <a:avLst/>
              </a:prstGeom>
              <a:noFill/>
              <a:ln w="254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843" name="Group"/>
            <p:cNvGrpSpPr/>
            <p:nvPr/>
          </p:nvGrpSpPr>
          <p:grpSpPr>
            <a:xfrm>
              <a:off x="0" y="4821070"/>
              <a:ext cx="3219953" cy="2507315"/>
              <a:chOff x="0" y="0"/>
              <a:chExt cx="3219952" cy="2507313"/>
            </a:xfrm>
          </p:grpSpPr>
          <p:sp>
            <p:nvSpPr>
              <p:cNvPr id="1838" name="MR Operator"/>
              <p:cNvSpPr txBox="1"/>
              <p:nvPr/>
            </p:nvSpPr>
            <p:spPr>
              <a:xfrm>
                <a:off x="577726" y="-1"/>
                <a:ext cx="199948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MR Operator</a:t>
                </a:r>
              </a:p>
            </p:txBody>
          </p:sp>
          <p:sp>
            <p:nvSpPr>
              <p:cNvPr id="1839" name="Anaesthetize mouse…"/>
              <p:cNvSpPr/>
              <p:nvPr/>
            </p:nvSpPr>
            <p:spPr>
              <a:xfrm>
                <a:off x="12700" y="12700"/>
                <a:ext cx="3190736" cy="2494614"/>
              </a:xfrm>
              <a:prstGeom prst="rect">
                <a:avLst/>
              </a:prstGeom>
              <a:solidFill>
                <a:srgbClr val="D6D5D5"/>
              </a:solidFill>
              <a:ln w="25400" cap="flat">
                <a:solidFill>
                  <a:srgbClr val="929292"/>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05593" indent="-305593" algn="l">
                  <a:buSzPct val="145000"/>
                  <a:buChar char="•"/>
                  <a:defRPr b="0" sz="2000">
                    <a:latin typeface="+mn-lt"/>
                    <a:ea typeface="+mn-ea"/>
                    <a:cs typeface="+mn-cs"/>
                    <a:sym typeface="Helvetica Neue Medium"/>
                  </a:defRPr>
                </a:pPr>
                <a:r>
                  <a:t>Anaesthetize mouse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Position in Scanner</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MRI-fse</a:t>
                </a:r>
              </a:p>
              <a:p>
                <a:pPr marL="305593" indent="-305593" algn="l">
                  <a:buSzPct val="145000"/>
                  <a:buChar char="•"/>
                  <a:defRPr b="0" sz="2000">
                    <a:latin typeface="+mn-lt"/>
                    <a:ea typeface="+mn-ea"/>
                    <a:cs typeface="+mn-cs"/>
                    <a:sym typeface="Helvetica Neue Medium"/>
                  </a:defRPr>
                </a:pPr>
              </a:p>
              <a:p>
                <a:pPr marL="305593" indent="-305593" algn="l">
                  <a:buSzPct val="145000"/>
                  <a:buChar char="•"/>
                  <a:defRPr b="0" sz="2000">
                    <a:latin typeface="+mn-lt"/>
                    <a:ea typeface="+mn-ea"/>
                    <a:cs typeface="+mn-cs"/>
                    <a:sym typeface="Helvetica Neue Medium"/>
                  </a:defRPr>
                </a:pPr>
                <a:r>
                  <a:t>MRI-bssfp</a:t>
                </a:r>
              </a:p>
            </p:txBody>
          </p:sp>
          <p:sp>
            <p:nvSpPr>
              <p:cNvPr id="1840" name="Line"/>
              <p:cNvSpPr/>
              <p:nvPr/>
            </p:nvSpPr>
            <p:spPr>
              <a:xfrm>
                <a:off x="3035" y="67259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41" name="Line"/>
              <p:cNvSpPr/>
              <p:nvPr/>
            </p:nvSpPr>
            <p:spPr>
              <a:xfrm>
                <a:off x="6852" y="1272706"/>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42" name="Line"/>
              <p:cNvSpPr/>
              <p:nvPr/>
            </p:nvSpPr>
            <p:spPr>
              <a:xfrm>
                <a:off x="0" y="1933168"/>
                <a:ext cx="3213101"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857" name="Group"/>
            <p:cNvGrpSpPr/>
            <p:nvPr/>
          </p:nvGrpSpPr>
          <p:grpSpPr>
            <a:xfrm>
              <a:off x="3208244" y="6762068"/>
              <a:ext cx="3237509" cy="4828902"/>
              <a:chOff x="0" y="0"/>
              <a:chExt cx="3237508" cy="4828900"/>
            </a:xfrm>
          </p:grpSpPr>
          <p:grpSp>
            <p:nvGrpSpPr>
              <p:cNvPr id="1850" name="Group"/>
              <p:cNvGrpSpPr/>
              <p:nvPr/>
            </p:nvGrpSpPr>
            <p:grpSpPr>
              <a:xfrm>
                <a:off x="11708" y="0"/>
                <a:ext cx="3225801" cy="2288557"/>
                <a:chOff x="0" y="0"/>
                <a:chExt cx="3225799" cy="2288556"/>
              </a:xfrm>
            </p:grpSpPr>
            <p:sp>
              <p:nvSpPr>
                <p:cNvPr id="1844" name="Segmentation"/>
                <p:cNvSpPr/>
                <p:nvPr/>
              </p:nvSpPr>
              <p:spPr>
                <a:xfrm>
                  <a:off x="0" y="0"/>
                  <a:ext cx="3213100" cy="572416"/>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845" name="Segmentation"/>
                <p:cNvSpPr/>
                <p:nvPr/>
              </p:nvSpPr>
              <p:spPr>
                <a:xfrm>
                  <a:off x="0" y="992086"/>
                  <a:ext cx="3213100" cy="129647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Segmentation</a:t>
                  </a:r>
                </a:p>
              </p:txBody>
            </p:sp>
            <p:sp>
              <p:nvSpPr>
                <p:cNvPr id="1846" name="Transfer Mouse"/>
                <p:cNvSpPr/>
                <p:nvPr/>
              </p:nvSpPr>
              <p:spPr>
                <a:xfrm>
                  <a:off x="0" y="572416"/>
                  <a:ext cx="3213100" cy="419672"/>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847" name="Rectangle"/>
                <p:cNvSpPr/>
                <p:nvPr/>
              </p:nvSpPr>
              <p:spPr>
                <a:xfrm>
                  <a:off x="0" y="0"/>
                  <a:ext cx="3213100" cy="2288557"/>
                </a:xfrm>
                <a:prstGeom prst="rect">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48" name="Line"/>
                <p:cNvSpPr/>
                <p:nvPr/>
              </p:nvSpPr>
              <p:spPr>
                <a:xfrm>
                  <a:off x="0" y="572415"/>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49" name="Line"/>
                <p:cNvSpPr/>
                <p:nvPr/>
              </p:nvSpPr>
              <p:spPr>
                <a:xfrm>
                  <a:off x="12700" y="992086"/>
                  <a:ext cx="3213100"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851" name="Plan RT"/>
              <p:cNvSpPr/>
              <p:nvPr/>
            </p:nvSpPr>
            <p:spPr>
              <a:xfrm>
                <a:off x="37108" y="2904833"/>
                <a:ext cx="3164696"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Plan RT</a:t>
                </a:r>
              </a:p>
            </p:txBody>
          </p:sp>
          <p:sp>
            <p:nvSpPr>
              <p:cNvPr id="1852" name="Line"/>
              <p:cNvSpPr/>
              <p:nvPr/>
            </p:nvSpPr>
            <p:spPr>
              <a:xfrm>
                <a:off x="31750" y="2917533"/>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53" name="Line"/>
              <p:cNvSpPr/>
              <p:nvPr/>
            </p:nvSpPr>
            <p:spPr>
              <a:xfrm>
                <a:off x="22926" y="3536491"/>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54" name="Remove Mouse"/>
              <p:cNvSpPr/>
              <p:nvPr/>
            </p:nvSpPr>
            <p:spPr>
              <a:xfrm>
                <a:off x="31750" y="4193716"/>
                <a:ext cx="3164695" cy="635185"/>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305593" indent="-305593" algn="l">
                  <a:buSzPct val="145000"/>
                  <a:buChar char="•"/>
                  <a:defRPr b="0" sz="2000">
                    <a:latin typeface="+mn-lt"/>
                    <a:ea typeface="+mn-ea"/>
                    <a:cs typeface="+mn-cs"/>
                    <a:sym typeface="Helvetica Neue Medium"/>
                  </a:defRPr>
                </a:lvl1pPr>
              </a:lstStyle>
              <a:p>
                <a:pPr/>
                <a:r>
                  <a:t>Remove Mouse</a:t>
                </a:r>
              </a:p>
            </p:txBody>
          </p:sp>
          <p:sp>
            <p:nvSpPr>
              <p:cNvPr id="1855" name="Line"/>
              <p:cNvSpPr/>
              <p:nvPr/>
            </p:nvSpPr>
            <p:spPr>
              <a:xfrm>
                <a:off x="22926" y="4193716"/>
                <a:ext cx="3193059"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56" name="Line"/>
              <p:cNvSpPr/>
              <p:nvPr/>
            </p:nvSpPr>
            <p:spPr>
              <a:xfrm>
                <a:off x="0" y="4817579"/>
                <a:ext cx="3193058" cy="1"/>
              </a:xfrm>
              <a:prstGeom prst="line">
                <a:avLst/>
              </a:prstGeom>
              <a:noFill/>
              <a:ln w="25400" cap="flat">
                <a:solidFill>
                  <a:srgbClr val="B98B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859" name="Line"/>
          <p:cNvSpPr/>
          <p:nvPr/>
        </p:nvSpPr>
        <p:spPr>
          <a:xfrm flipV="1">
            <a:off x="8099920" y="-1"/>
            <a:ext cx="1" cy="9753601"/>
          </a:xfrm>
          <a:prstGeom prst="line">
            <a:avLst/>
          </a:prstGeom>
          <a:ln w="635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0" name="Line"/>
          <p:cNvSpPr/>
          <p:nvPr/>
        </p:nvSpPr>
        <p:spPr>
          <a:xfrm flipV="1">
            <a:off x="4886821" y="-1"/>
            <a:ext cx="1" cy="9753601"/>
          </a:xfrm>
          <a:prstGeom prst="line">
            <a:avLst/>
          </a:prstGeom>
          <a:ln w="50800">
            <a:solidFill>
              <a:srgbClr val="929292"/>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1" name="Rectangle"/>
          <p:cNvSpPr/>
          <p:nvPr/>
        </p:nvSpPr>
        <p:spPr>
          <a:xfrm>
            <a:off x="-1" y="0"/>
            <a:ext cx="13004801" cy="9753601"/>
          </a:xfrm>
          <a:prstGeom prst="rect">
            <a:avLst/>
          </a:prstGeom>
          <a:solidFill>
            <a:srgbClr val="FFFFFF">
              <a:alpha val="97683"/>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2" name="Transfer Mouse"/>
          <p:cNvSpPr/>
          <p:nvPr/>
        </p:nvSpPr>
        <p:spPr>
          <a:xfrm>
            <a:off x="4874121" y="2444618"/>
            <a:ext cx="3213100" cy="419672"/>
          </a:xfrm>
          <a:prstGeom prst="rect">
            <a:avLst/>
          </a:prstGeom>
          <a:solidFill>
            <a:schemeClr val="accent4"/>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863" name="Transfer Mouse"/>
          <p:cNvSpPr/>
          <p:nvPr/>
        </p:nvSpPr>
        <p:spPr>
          <a:xfrm>
            <a:off x="4874121" y="7266808"/>
            <a:ext cx="3213100" cy="419672"/>
          </a:xfrm>
          <a:prstGeom prst="rect">
            <a:avLst/>
          </a:prstGeom>
          <a:solidFill>
            <a:schemeClr val="accent4"/>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305593" indent="-305593" algn="l">
              <a:buSzPct val="145000"/>
              <a:buChar char="•"/>
              <a:defRPr b="0" sz="2000">
                <a:latin typeface="+mn-lt"/>
                <a:ea typeface="+mn-ea"/>
                <a:cs typeface="+mn-cs"/>
                <a:sym typeface="Helvetica Neue Medium"/>
              </a:defRPr>
            </a:lvl1pPr>
          </a:lstStyle>
          <a:p>
            <a:pPr/>
            <a:r>
              <a:t>Transfer Mouse</a:t>
            </a:r>
          </a:p>
        </p:txBody>
      </p:sp>
      <p:sp>
        <p:nvSpPr>
          <p:cNvPr id="1864" name="Line"/>
          <p:cNvSpPr/>
          <p:nvPr/>
        </p:nvSpPr>
        <p:spPr>
          <a:xfrm>
            <a:off x="1985004" y="2654453"/>
            <a:ext cx="2769122" cy="1"/>
          </a:xfrm>
          <a:prstGeom prst="line">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5" name="Line"/>
          <p:cNvSpPr/>
          <p:nvPr/>
        </p:nvSpPr>
        <p:spPr>
          <a:xfrm>
            <a:off x="1985004" y="7502043"/>
            <a:ext cx="2769122" cy="1"/>
          </a:xfrm>
          <a:prstGeom prst="line">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6" name="Double Arrow"/>
          <p:cNvSpPr/>
          <p:nvPr/>
        </p:nvSpPr>
        <p:spPr>
          <a:xfrm rot="16200000">
            <a:off x="1007222" y="4443248"/>
            <a:ext cx="4577346" cy="1270001"/>
          </a:xfrm>
          <a:prstGeom prst="leftRightArrow">
            <a:avLst>
              <a:gd name="adj1" fmla="val 32000"/>
              <a:gd name="adj2" fmla="val 44000"/>
            </a:avLst>
          </a:prstGeom>
          <a:solidFill>
            <a:schemeClr val="accent5">
              <a:hueOff val="-82419"/>
              <a:satOff val="-9513"/>
              <a:lumOff val="-16343"/>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867" name="20-30 minutes"/>
          <p:cNvSpPr txBox="1"/>
          <p:nvPr/>
        </p:nvSpPr>
        <p:spPr>
          <a:xfrm>
            <a:off x="3586479" y="4522074"/>
            <a:ext cx="3759201"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solidFill>
                  <a:schemeClr val="accent5">
                    <a:hueOff val="-82419"/>
                    <a:satOff val="-9513"/>
                    <a:lumOff val="-16343"/>
                  </a:schemeClr>
                </a:solidFill>
              </a:defRPr>
            </a:lvl1pPr>
          </a:lstStyle>
          <a:p>
            <a:pPr/>
            <a:r>
              <a:t> 20-30 minutes</a:t>
            </a:r>
          </a:p>
        </p:txBody>
      </p:sp>
      <p:sp>
        <p:nvSpPr>
          <p:cNvPr id="1868" name="Turnaround time"/>
          <p:cNvSpPr txBox="1"/>
          <p:nvPr/>
        </p:nvSpPr>
        <p:spPr>
          <a:xfrm>
            <a:off x="3311658" y="230723"/>
            <a:ext cx="6381484" cy="10562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lvl1pPr>
          </a:lstStyle>
          <a:p>
            <a:pPr/>
            <a:r>
              <a:t>Turnaround time</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0" name="The Study"/>
          <p:cNvSpPr txBox="1"/>
          <p:nvPr>
            <p:ph type="title"/>
          </p:nvPr>
        </p:nvSpPr>
        <p:spPr>
          <a:prstGeom prst="rect">
            <a:avLst/>
          </a:prstGeom>
        </p:spPr>
        <p:txBody>
          <a:bodyPr/>
          <a:lstStyle/>
          <a:p>
            <a:pPr/>
            <a:r>
              <a:t>The Study</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2" name="Tumour.png" descr="Tumour.png"/>
          <p:cNvPicPr>
            <a:picLocks noChangeAspect="1"/>
          </p:cNvPicPr>
          <p:nvPr/>
        </p:nvPicPr>
        <p:blipFill>
          <a:blip r:embed="rId2">
            <a:extLst/>
          </a:blip>
          <a:stretch>
            <a:fillRect/>
          </a:stretch>
        </p:blipFill>
        <p:spPr>
          <a:xfrm>
            <a:off x="1640117" y="740475"/>
            <a:ext cx="2857194" cy="2660258"/>
          </a:xfrm>
          <a:prstGeom prst="rect">
            <a:avLst/>
          </a:prstGeom>
          <a:ln w="12700">
            <a:miter lim="400000"/>
          </a:ln>
        </p:spPr>
      </p:pic>
      <p:sp>
        <p:nvSpPr>
          <p:cNvPr id="1873" name="Orthotopic pancreatic tumour (500 NKPCB NBC12.1f cells in 5 µl matrigel)"/>
          <p:cNvSpPr txBox="1"/>
          <p:nvPr/>
        </p:nvSpPr>
        <p:spPr>
          <a:xfrm>
            <a:off x="5462984" y="1370395"/>
            <a:ext cx="6027362" cy="1038323"/>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b="0" sz="3200">
                <a:solidFill>
                  <a:srgbClr val="FFFFFF"/>
                </a:solidFill>
              </a:defRPr>
            </a:pPr>
            <a:r>
              <a:rPr b="1"/>
              <a:t>Orthotopic pancreatic tumour</a:t>
            </a:r>
            <a:r>
              <a:t> </a:t>
            </a:r>
            <a:r>
              <a:rPr sz="2200"/>
              <a:t>(500 NKPCB NBC12.1f cells in 5 </a:t>
            </a:r>
            <a:r>
              <a:rPr sz="2200">
                <a:latin typeface="Helvetica"/>
                <a:ea typeface="Helvetica"/>
                <a:cs typeface="Helvetica"/>
                <a:sym typeface="Helvetica"/>
              </a:rPr>
              <a:t>µ</a:t>
            </a:r>
            <a:r>
              <a:rPr i="1" sz="2200">
                <a:latin typeface="Helvetica"/>
                <a:ea typeface="Helvetica"/>
                <a:cs typeface="Helvetica"/>
                <a:sym typeface="Helvetica"/>
              </a:rPr>
              <a:t>l</a:t>
            </a:r>
            <a:r>
              <a:rPr sz="2200">
                <a:latin typeface="Helvetica"/>
                <a:ea typeface="Helvetica"/>
                <a:cs typeface="Helvetica"/>
                <a:sym typeface="Helvetica"/>
              </a:rPr>
              <a:t> </a:t>
            </a:r>
            <a:r>
              <a:rPr sz="2200"/>
              <a:t>matrigel)</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5" name="Tumour.png" descr="Tumour.png"/>
          <p:cNvPicPr>
            <a:picLocks noChangeAspect="1"/>
          </p:cNvPicPr>
          <p:nvPr/>
        </p:nvPicPr>
        <p:blipFill>
          <a:blip r:embed="rId2">
            <a:extLst/>
          </a:blip>
          <a:stretch>
            <a:fillRect/>
          </a:stretch>
        </p:blipFill>
        <p:spPr>
          <a:xfrm>
            <a:off x="1640117" y="740475"/>
            <a:ext cx="2857194" cy="2660258"/>
          </a:xfrm>
          <a:prstGeom prst="rect">
            <a:avLst/>
          </a:prstGeom>
          <a:ln w="12700">
            <a:miter lim="400000"/>
          </a:ln>
        </p:spPr>
      </p:pic>
      <p:sp>
        <p:nvSpPr>
          <p:cNvPr id="1876" name="Orthotopic pancreatic tumour (500 NKPCB NBC12.1f cells in 5 µl matrigel)"/>
          <p:cNvSpPr txBox="1"/>
          <p:nvPr/>
        </p:nvSpPr>
        <p:spPr>
          <a:xfrm>
            <a:off x="5462984" y="1370395"/>
            <a:ext cx="6027362" cy="1038323"/>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b="0" sz="3200">
                <a:solidFill>
                  <a:srgbClr val="FFFFFF"/>
                </a:solidFill>
              </a:defRPr>
            </a:pPr>
            <a:r>
              <a:rPr b="1"/>
              <a:t>Orthotopic pancreatic tumour</a:t>
            </a:r>
            <a:r>
              <a:t> </a:t>
            </a:r>
            <a:r>
              <a:rPr sz="2200"/>
              <a:t>(500 NKPCB NBC12.1f cells in 5 </a:t>
            </a:r>
            <a:r>
              <a:rPr sz="2200">
                <a:latin typeface="Helvetica"/>
                <a:ea typeface="Helvetica"/>
                <a:cs typeface="Helvetica"/>
                <a:sym typeface="Helvetica"/>
              </a:rPr>
              <a:t>µ</a:t>
            </a:r>
            <a:r>
              <a:rPr i="1" sz="2200">
                <a:latin typeface="Helvetica"/>
                <a:ea typeface="Helvetica"/>
                <a:cs typeface="Helvetica"/>
                <a:sym typeface="Helvetica"/>
              </a:rPr>
              <a:t>l</a:t>
            </a:r>
            <a:r>
              <a:rPr sz="2200">
                <a:latin typeface="Helvetica"/>
                <a:ea typeface="Helvetica"/>
                <a:cs typeface="Helvetica"/>
                <a:sym typeface="Helvetica"/>
              </a:rPr>
              <a:t> </a:t>
            </a:r>
            <a:r>
              <a:rPr sz="2200"/>
              <a:t>matrigel)</a:t>
            </a:r>
          </a:p>
        </p:txBody>
      </p:sp>
      <p:sp>
        <p:nvSpPr>
          <p:cNvPr id="1877" name="8 Mice per group"/>
          <p:cNvSpPr txBox="1"/>
          <p:nvPr/>
        </p:nvSpPr>
        <p:spPr>
          <a:xfrm>
            <a:off x="7879913" y="4533444"/>
            <a:ext cx="3610433" cy="686712"/>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3200">
                <a:solidFill>
                  <a:srgbClr val="FFFFFF"/>
                </a:solidFill>
              </a:defRPr>
            </a:lvl1pPr>
          </a:lstStyle>
          <a:p>
            <a:pPr/>
            <a:r>
              <a:t>8 Mice per group</a:t>
            </a:r>
          </a:p>
        </p:txBody>
      </p:sp>
      <p:grpSp>
        <p:nvGrpSpPr>
          <p:cNvPr id="1887" name="Group"/>
          <p:cNvGrpSpPr/>
          <p:nvPr/>
        </p:nvGrpSpPr>
        <p:grpSpPr>
          <a:xfrm>
            <a:off x="1640117" y="3957217"/>
            <a:ext cx="2857194" cy="1839165"/>
            <a:chOff x="0" y="0"/>
            <a:chExt cx="2857192" cy="1839164"/>
          </a:xfrm>
        </p:grpSpPr>
        <p:sp>
          <p:nvSpPr>
            <p:cNvPr id="1878" name="Rounded Rectangle"/>
            <p:cNvSpPr/>
            <p:nvPr/>
          </p:nvSpPr>
          <p:spPr>
            <a:xfrm>
              <a:off x="0" y="0"/>
              <a:ext cx="2857193" cy="1839165"/>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79" name="Rat"/>
            <p:cNvSpPr/>
            <p:nvPr/>
          </p:nvSpPr>
          <p:spPr>
            <a:xfrm>
              <a:off x="24223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0" name="Rat"/>
            <p:cNvSpPr/>
            <p:nvPr/>
          </p:nvSpPr>
          <p:spPr>
            <a:xfrm>
              <a:off x="24223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1" name="Rat"/>
            <p:cNvSpPr/>
            <p:nvPr/>
          </p:nvSpPr>
          <p:spPr>
            <a:xfrm>
              <a:off x="24223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2" name="Rat"/>
            <p:cNvSpPr/>
            <p:nvPr/>
          </p:nvSpPr>
          <p:spPr>
            <a:xfrm>
              <a:off x="24223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3" name="Rat"/>
            <p:cNvSpPr/>
            <p:nvPr/>
          </p:nvSpPr>
          <p:spPr>
            <a:xfrm>
              <a:off x="146769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4" name="Rat"/>
            <p:cNvSpPr/>
            <p:nvPr/>
          </p:nvSpPr>
          <p:spPr>
            <a:xfrm>
              <a:off x="146769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5" name="Rat"/>
            <p:cNvSpPr/>
            <p:nvPr/>
          </p:nvSpPr>
          <p:spPr>
            <a:xfrm>
              <a:off x="146769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86" name="Rat"/>
            <p:cNvSpPr/>
            <p:nvPr/>
          </p:nvSpPr>
          <p:spPr>
            <a:xfrm>
              <a:off x="146769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9" name="Tumour.png" descr="Tumour.png"/>
          <p:cNvPicPr>
            <a:picLocks noChangeAspect="1"/>
          </p:cNvPicPr>
          <p:nvPr/>
        </p:nvPicPr>
        <p:blipFill>
          <a:blip r:embed="rId2">
            <a:extLst/>
          </a:blip>
          <a:stretch>
            <a:fillRect/>
          </a:stretch>
        </p:blipFill>
        <p:spPr>
          <a:xfrm>
            <a:off x="1640117" y="740475"/>
            <a:ext cx="2857194" cy="2660258"/>
          </a:xfrm>
          <a:prstGeom prst="rect">
            <a:avLst/>
          </a:prstGeom>
          <a:ln w="12700">
            <a:miter lim="400000"/>
          </a:ln>
        </p:spPr>
      </p:pic>
      <p:sp>
        <p:nvSpPr>
          <p:cNvPr id="1890" name="Orthotopic pancreatic tumour (500 NKPCB NBC12.1f cells in 5 µl matrigel)"/>
          <p:cNvSpPr txBox="1"/>
          <p:nvPr/>
        </p:nvSpPr>
        <p:spPr>
          <a:xfrm>
            <a:off x="5462984" y="1370395"/>
            <a:ext cx="6027362" cy="1038323"/>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4200"/>
              </a:spcBef>
              <a:defRPr b="0" sz="3200">
                <a:solidFill>
                  <a:srgbClr val="FFFFFF"/>
                </a:solidFill>
              </a:defRPr>
            </a:pPr>
            <a:r>
              <a:rPr b="1"/>
              <a:t>Orthotopic pancreatic tumour</a:t>
            </a:r>
            <a:r>
              <a:t> </a:t>
            </a:r>
            <a:r>
              <a:rPr sz="2200"/>
              <a:t>(500 NKPCB NBC12.1f cells in 5 </a:t>
            </a:r>
            <a:r>
              <a:rPr sz="2200">
                <a:latin typeface="Helvetica"/>
                <a:ea typeface="Helvetica"/>
                <a:cs typeface="Helvetica"/>
                <a:sym typeface="Helvetica"/>
              </a:rPr>
              <a:t>µ</a:t>
            </a:r>
            <a:r>
              <a:rPr i="1" sz="2200">
                <a:latin typeface="Helvetica"/>
                <a:ea typeface="Helvetica"/>
                <a:cs typeface="Helvetica"/>
                <a:sym typeface="Helvetica"/>
              </a:rPr>
              <a:t>l</a:t>
            </a:r>
            <a:r>
              <a:rPr sz="2200">
                <a:latin typeface="Helvetica"/>
                <a:ea typeface="Helvetica"/>
                <a:cs typeface="Helvetica"/>
                <a:sym typeface="Helvetica"/>
              </a:rPr>
              <a:t> </a:t>
            </a:r>
            <a:r>
              <a:rPr sz="2200"/>
              <a:t>matrigel)</a:t>
            </a:r>
          </a:p>
        </p:txBody>
      </p:sp>
      <p:sp>
        <p:nvSpPr>
          <p:cNvPr id="1891" name="8 Mice per group"/>
          <p:cNvSpPr txBox="1"/>
          <p:nvPr/>
        </p:nvSpPr>
        <p:spPr>
          <a:xfrm>
            <a:off x="7879913" y="4533444"/>
            <a:ext cx="3610433" cy="686712"/>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3200">
                <a:solidFill>
                  <a:srgbClr val="FFFFFF"/>
                </a:solidFill>
              </a:defRPr>
            </a:lvl1pPr>
          </a:lstStyle>
          <a:p>
            <a:pPr/>
            <a:r>
              <a:t>8 Mice per group</a:t>
            </a:r>
          </a:p>
        </p:txBody>
      </p:sp>
      <p:grpSp>
        <p:nvGrpSpPr>
          <p:cNvPr id="1901" name="Group"/>
          <p:cNvGrpSpPr/>
          <p:nvPr/>
        </p:nvGrpSpPr>
        <p:grpSpPr>
          <a:xfrm>
            <a:off x="1640117" y="3957217"/>
            <a:ext cx="2857194" cy="1839165"/>
            <a:chOff x="0" y="0"/>
            <a:chExt cx="2857192" cy="1839164"/>
          </a:xfrm>
        </p:grpSpPr>
        <p:sp>
          <p:nvSpPr>
            <p:cNvPr id="1892" name="Rounded Rectangle"/>
            <p:cNvSpPr/>
            <p:nvPr/>
          </p:nvSpPr>
          <p:spPr>
            <a:xfrm>
              <a:off x="0" y="0"/>
              <a:ext cx="2857193" cy="1839165"/>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3" name="Rat"/>
            <p:cNvSpPr/>
            <p:nvPr/>
          </p:nvSpPr>
          <p:spPr>
            <a:xfrm>
              <a:off x="24223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4" name="Rat"/>
            <p:cNvSpPr/>
            <p:nvPr/>
          </p:nvSpPr>
          <p:spPr>
            <a:xfrm>
              <a:off x="24223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5" name="Rat"/>
            <p:cNvSpPr/>
            <p:nvPr/>
          </p:nvSpPr>
          <p:spPr>
            <a:xfrm>
              <a:off x="24223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6" name="Rat"/>
            <p:cNvSpPr/>
            <p:nvPr/>
          </p:nvSpPr>
          <p:spPr>
            <a:xfrm>
              <a:off x="24223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7" name="Rat"/>
            <p:cNvSpPr/>
            <p:nvPr/>
          </p:nvSpPr>
          <p:spPr>
            <a:xfrm>
              <a:off x="146769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8" name="Rat"/>
            <p:cNvSpPr/>
            <p:nvPr/>
          </p:nvSpPr>
          <p:spPr>
            <a:xfrm>
              <a:off x="146769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899" name="Rat"/>
            <p:cNvSpPr/>
            <p:nvPr/>
          </p:nvSpPr>
          <p:spPr>
            <a:xfrm>
              <a:off x="146769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0" name="Rat"/>
            <p:cNvSpPr/>
            <p:nvPr/>
          </p:nvSpPr>
          <p:spPr>
            <a:xfrm>
              <a:off x="146769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82" name="Group"/>
          <p:cNvGrpSpPr/>
          <p:nvPr/>
        </p:nvGrpSpPr>
        <p:grpSpPr>
          <a:xfrm>
            <a:off x="1637078" y="6741307"/>
            <a:ext cx="5720465" cy="1860192"/>
            <a:chOff x="0" y="0"/>
            <a:chExt cx="5720464" cy="1860191"/>
          </a:xfrm>
        </p:grpSpPr>
        <p:grpSp>
          <p:nvGrpSpPr>
            <p:cNvPr id="1911" name="Group"/>
            <p:cNvGrpSpPr/>
            <p:nvPr/>
          </p:nvGrpSpPr>
          <p:grpSpPr>
            <a:xfrm>
              <a:off x="0" y="0"/>
              <a:ext cx="1224665" cy="788312"/>
              <a:chOff x="0" y="0"/>
              <a:chExt cx="1224664" cy="788311"/>
            </a:xfrm>
          </p:grpSpPr>
          <p:sp>
            <p:nvSpPr>
              <p:cNvPr id="190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0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21" name="Group"/>
            <p:cNvGrpSpPr/>
            <p:nvPr/>
          </p:nvGrpSpPr>
          <p:grpSpPr>
            <a:xfrm>
              <a:off x="1498600" y="0"/>
              <a:ext cx="1224665" cy="788312"/>
              <a:chOff x="0" y="0"/>
              <a:chExt cx="1224664" cy="788311"/>
            </a:xfrm>
          </p:grpSpPr>
          <p:sp>
            <p:nvSpPr>
              <p:cNvPr id="191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1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31" name="Group"/>
            <p:cNvGrpSpPr/>
            <p:nvPr/>
          </p:nvGrpSpPr>
          <p:grpSpPr>
            <a:xfrm>
              <a:off x="2997200" y="0"/>
              <a:ext cx="1224665" cy="788312"/>
              <a:chOff x="0" y="0"/>
              <a:chExt cx="1224664" cy="788311"/>
            </a:xfrm>
          </p:grpSpPr>
          <p:sp>
            <p:nvSpPr>
              <p:cNvPr id="192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2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41" name="Group"/>
            <p:cNvGrpSpPr/>
            <p:nvPr/>
          </p:nvGrpSpPr>
          <p:grpSpPr>
            <a:xfrm>
              <a:off x="4495800" y="0"/>
              <a:ext cx="1224665" cy="788312"/>
              <a:chOff x="0" y="0"/>
              <a:chExt cx="1224664" cy="788311"/>
            </a:xfrm>
          </p:grpSpPr>
          <p:sp>
            <p:nvSpPr>
              <p:cNvPr id="193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3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51" name="Group"/>
            <p:cNvGrpSpPr/>
            <p:nvPr/>
          </p:nvGrpSpPr>
          <p:grpSpPr>
            <a:xfrm>
              <a:off x="0" y="1071879"/>
              <a:ext cx="1224665" cy="788313"/>
              <a:chOff x="0" y="0"/>
              <a:chExt cx="1224664" cy="788311"/>
            </a:xfrm>
          </p:grpSpPr>
          <p:sp>
            <p:nvSpPr>
              <p:cNvPr id="194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61" name="Group"/>
            <p:cNvGrpSpPr/>
            <p:nvPr/>
          </p:nvGrpSpPr>
          <p:grpSpPr>
            <a:xfrm>
              <a:off x="1498600" y="1071879"/>
              <a:ext cx="1224665" cy="788313"/>
              <a:chOff x="0" y="0"/>
              <a:chExt cx="1224664" cy="788311"/>
            </a:xfrm>
          </p:grpSpPr>
          <p:sp>
            <p:nvSpPr>
              <p:cNvPr id="195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5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71" name="Group"/>
            <p:cNvGrpSpPr/>
            <p:nvPr/>
          </p:nvGrpSpPr>
          <p:grpSpPr>
            <a:xfrm>
              <a:off x="2997200" y="1071879"/>
              <a:ext cx="1224665" cy="788313"/>
              <a:chOff x="0" y="0"/>
              <a:chExt cx="1224664" cy="788311"/>
            </a:xfrm>
          </p:grpSpPr>
          <p:sp>
            <p:nvSpPr>
              <p:cNvPr id="196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6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1981" name="Group"/>
            <p:cNvGrpSpPr/>
            <p:nvPr/>
          </p:nvGrpSpPr>
          <p:grpSpPr>
            <a:xfrm>
              <a:off x="4495800" y="1071879"/>
              <a:ext cx="1224665" cy="788313"/>
              <a:chOff x="0" y="0"/>
              <a:chExt cx="1224664" cy="788311"/>
            </a:xfrm>
          </p:grpSpPr>
          <p:sp>
            <p:nvSpPr>
              <p:cNvPr id="1972"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3"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4"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5"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6"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7"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8"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79"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80"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1983" name="8 groups"/>
          <p:cNvSpPr txBox="1"/>
          <p:nvPr/>
        </p:nvSpPr>
        <p:spPr>
          <a:xfrm>
            <a:off x="9544010" y="7328047"/>
            <a:ext cx="1946336" cy="686712"/>
          </a:xfrm>
          <a:prstGeom prst="rect">
            <a:avLst/>
          </a:prstGeom>
          <a:solidFill>
            <a:srgbClr val="5E5E5E"/>
          </a:solidFill>
          <a:ln w="1016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3200">
                <a:solidFill>
                  <a:srgbClr val="FFFFFF"/>
                </a:solidFill>
              </a:defRPr>
            </a:lvl1pPr>
          </a:lstStyle>
          <a:p>
            <a:pPr/>
            <a:r>
              <a:t>8 groups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5" name="Tumour.png" descr="Tumour.png"/>
          <p:cNvPicPr>
            <a:picLocks noChangeAspect="1"/>
          </p:cNvPicPr>
          <p:nvPr/>
        </p:nvPicPr>
        <p:blipFill>
          <a:blip r:embed="rId2">
            <a:extLst/>
          </a:blip>
          <a:stretch>
            <a:fillRect/>
          </a:stretch>
        </p:blipFill>
        <p:spPr>
          <a:xfrm>
            <a:off x="1640117" y="740475"/>
            <a:ext cx="2857194" cy="2660258"/>
          </a:xfrm>
          <a:prstGeom prst="rect">
            <a:avLst/>
          </a:prstGeom>
          <a:ln w="12700">
            <a:miter lim="400000"/>
          </a:ln>
        </p:spPr>
      </p:pic>
      <p:grpSp>
        <p:nvGrpSpPr>
          <p:cNvPr id="1995" name="Group"/>
          <p:cNvGrpSpPr/>
          <p:nvPr/>
        </p:nvGrpSpPr>
        <p:grpSpPr>
          <a:xfrm>
            <a:off x="1640117" y="3957217"/>
            <a:ext cx="2857194" cy="1839165"/>
            <a:chOff x="0" y="0"/>
            <a:chExt cx="2857192" cy="1839164"/>
          </a:xfrm>
        </p:grpSpPr>
        <p:sp>
          <p:nvSpPr>
            <p:cNvPr id="1986" name="Rounded Rectangle"/>
            <p:cNvSpPr/>
            <p:nvPr/>
          </p:nvSpPr>
          <p:spPr>
            <a:xfrm>
              <a:off x="0" y="0"/>
              <a:ext cx="2857193" cy="1839165"/>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87" name="Rat"/>
            <p:cNvSpPr/>
            <p:nvPr/>
          </p:nvSpPr>
          <p:spPr>
            <a:xfrm>
              <a:off x="24223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88" name="Rat"/>
            <p:cNvSpPr/>
            <p:nvPr/>
          </p:nvSpPr>
          <p:spPr>
            <a:xfrm>
              <a:off x="24223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89" name="Rat"/>
            <p:cNvSpPr/>
            <p:nvPr/>
          </p:nvSpPr>
          <p:spPr>
            <a:xfrm>
              <a:off x="24223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0" name="Rat"/>
            <p:cNvSpPr/>
            <p:nvPr/>
          </p:nvSpPr>
          <p:spPr>
            <a:xfrm>
              <a:off x="24223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1" name="Rat"/>
            <p:cNvSpPr/>
            <p:nvPr/>
          </p:nvSpPr>
          <p:spPr>
            <a:xfrm>
              <a:off x="1467697" y="176580"/>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2" name="Rat"/>
            <p:cNvSpPr/>
            <p:nvPr/>
          </p:nvSpPr>
          <p:spPr>
            <a:xfrm>
              <a:off x="1467697" y="544126"/>
              <a:ext cx="984181" cy="29238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3" name="Rat"/>
            <p:cNvSpPr/>
            <p:nvPr/>
          </p:nvSpPr>
          <p:spPr>
            <a:xfrm>
              <a:off x="1467697" y="919582"/>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4" name="Rat"/>
            <p:cNvSpPr/>
            <p:nvPr/>
          </p:nvSpPr>
          <p:spPr>
            <a:xfrm>
              <a:off x="1467697" y="1287128"/>
              <a:ext cx="984181" cy="29238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76" name="Group"/>
          <p:cNvGrpSpPr/>
          <p:nvPr/>
        </p:nvGrpSpPr>
        <p:grpSpPr>
          <a:xfrm>
            <a:off x="1637078" y="6741307"/>
            <a:ext cx="5720465" cy="1860192"/>
            <a:chOff x="0" y="0"/>
            <a:chExt cx="5720464" cy="1860191"/>
          </a:xfrm>
        </p:grpSpPr>
        <p:grpSp>
          <p:nvGrpSpPr>
            <p:cNvPr id="2005" name="Group"/>
            <p:cNvGrpSpPr/>
            <p:nvPr/>
          </p:nvGrpSpPr>
          <p:grpSpPr>
            <a:xfrm>
              <a:off x="0" y="0"/>
              <a:ext cx="1224665" cy="788312"/>
              <a:chOff x="0" y="0"/>
              <a:chExt cx="1224664" cy="788311"/>
            </a:xfrm>
          </p:grpSpPr>
          <p:sp>
            <p:nvSpPr>
              <p:cNvPr id="199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9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15" name="Group"/>
            <p:cNvGrpSpPr/>
            <p:nvPr/>
          </p:nvGrpSpPr>
          <p:grpSpPr>
            <a:xfrm>
              <a:off x="1498600" y="0"/>
              <a:ext cx="1224665" cy="788312"/>
              <a:chOff x="0" y="0"/>
              <a:chExt cx="1224664" cy="788311"/>
            </a:xfrm>
          </p:grpSpPr>
          <p:sp>
            <p:nvSpPr>
              <p:cNvPr id="200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0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25" name="Group"/>
            <p:cNvGrpSpPr/>
            <p:nvPr/>
          </p:nvGrpSpPr>
          <p:grpSpPr>
            <a:xfrm>
              <a:off x="2997200" y="0"/>
              <a:ext cx="1224665" cy="788312"/>
              <a:chOff x="0" y="0"/>
              <a:chExt cx="1224664" cy="788311"/>
            </a:xfrm>
          </p:grpSpPr>
          <p:sp>
            <p:nvSpPr>
              <p:cNvPr id="201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35" name="Group"/>
            <p:cNvGrpSpPr/>
            <p:nvPr/>
          </p:nvGrpSpPr>
          <p:grpSpPr>
            <a:xfrm>
              <a:off x="4495800" y="0"/>
              <a:ext cx="1224665" cy="788312"/>
              <a:chOff x="0" y="0"/>
              <a:chExt cx="1224664" cy="788311"/>
            </a:xfrm>
          </p:grpSpPr>
          <p:sp>
            <p:nvSpPr>
              <p:cNvPr id="202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45" name="Group"/>
            <p:cNvGrpSpPr/>
            <p:nvPr/>
          </p:nvGrpSpPr>
          <p:grpSpPr>
            <a:xfrm>
              <a:off x="0" y="1071879"/>
              <a:ext cx="1224665" cy="788313"/>
              <a:chOff x="0" y="0"/>
              <a:chExt cx="1224664" cy="788311"/>
            </a:xfrm>
          </p:grpSpPr>
          <p:sp>
            <p:nvSpPr>
              <p:cNvPr id="203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55" name="Group"/>
            <p:cNvGrpSpPr/>
            <p:nvPr/>
          </p:nvGrpSpPr>
          <p:grpSpPr>
            <a:xfrm>
              <a:off x="1498600" y="1071879"/>
              <a:ext cx="1224665" cy="788313"/>
              <a:chOff x="0" y="0"/>
              <a:chExt cx="1224664" cy="788311"/>
            </a:xfrm>
          </p:grpSpPr>
          <p:sp>
            <p:nvSpPr>
              <p:cNvPr id="204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4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65" name="Group"/>
            <p:cNvGrpSpPr/>
            <p:nvPr/>
          </p:nvGrpSpPr>
          <p:grpSpPr>
            <a:xfrm>
              <a:off x="2997200" y="1071879"/>
              <a:ext cx="1224665" cy="788313"/>
              <a:chOff x="0" y="0"/>
              <a:chExt cx="1224664" cy="788311"/>
            </a:xfrm>
          </p:grpSpPr>
          <p:sp>
            <p:nvSpPr>
              <p:cNvPr id="205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5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075" name="Group"/>
            <p:cNvGrpSpPr/>
            <p:nvPr/>
          </p:nvGrpSpPr>
          <p:grpSpPr>
            <a:xfrm>
              <a:off x="4495800" y="1071879"/>
              <a:ext cx="1224665" cy="788313"/>
              <a:chOff x="0" y="0"/>
              <a:chExt cx="1224664" cy="788311"/>
            </a:xfrm>
          </p:grpSpPr>
          <p:sp>
            <p:nvSpPr>
              <p:cNvPr id="2066" name="Rounded Rectangle"/>
              <p:cNvSpPr/>
              <p:nvPr/>
            </p:nvSpPr>
            <p:spPr>
              <a:xfrm>
                <a:off x="0" y="0"/>
                <a:ext cx="1224665" cy="788312"/>
              </a:xfrm>
              <a:prstGeom prst="roundRect">
                <a:avLst>
                  <a:gd name="adj" fmla="val 4195"/>
                </a:avLst>
              </a:prstGeom>
              <a:solidFill>
                <a:schemeClr val="accent4">
                  <a:hueOff val="-1081314"/>
                  <a:satOff val="4338"/>
                  <a:lumOff val="-8931"/>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7" name="Rat"/>
              <p:cNvSpPr/>
              <p:nvPr/>
            </p:nvSpPr>
            <p:spPr>
              <a:xfrm>
                <a:off x="103829"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8" name="Rat"/>
              <p:cNvSpPr/>
              <p:nvPr/>
            </p:nvSpPr>
            <p:spPr>
              <a:xfrm>
                <a:off x="103829"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69" name="Rat"/>
              <p:cNvSpPr/>
              <p:nvPr/>
            </p:nvSpPr>
            <p:spPr>
              <a:xfrm>
                <a:off x="103829"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70" name="Rat"/>
              <p:cNvSpPr/>
              <p:nvPr/>
            </p:nvSpPr>
            <p:spPr>
              <a:xfrm>
                <a:off x="103829"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71" name="Rat"/>
              <p:cNvSpPr/>
              <p:nvPr/>
            </p:nvSpPr>
            <p:spPr>
              <a:xfrm>
                <a:off x="629091" y="75686"/>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72" name="Rat"/>
              <p:cNvSpPr/>
              <p:nvPr/>
            </p:nvSpPr>
            <p:spPr>
              <a:xfrm>
                <a:off x="629091" y="233226"/>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73" name="Rat"/>
              <p:cNvSpPr/>
              <p:nvPr/>
            </p:nvSpPr>
            <p:spPr>
              <a:xfrm>
                <a:off x="629091" y="394155"/>
                <a:ext cx="421845" cy="125324"/>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74" name="Rat"/>
              <p:cNvSpPr/>
              <p:nvPr/>
            </p:nvSpPr>
            <p:spPr>
              <a:xfrm>
                <a:off x="629091" y="551695"/>
                <a:ext cx="421845" cy="125323"/>
              </a:xfrm>
              <a:custGeom>
                <a:avLst/>
                <a:gdLst/>
                <a:ahLst/>
                <a:cxnLst>
                  <a:cxn ang="0">
                    <a:pos x="wd2" y="hd2"/>
                  </a:cxn>
                  <a:cxn ang="5400000">
                    <a:pos x="wd2" y="hd2"/>
                  </a:cxn>
                  <a:cxn ang="10800000">
                    <a:pos x="wd2" y="hd2"/>
                  </a:cxn>
                  <a:cxn ang="16200000">
                    <a:pos x="wd2" y="hd2"/>
                  </a:cxn>
                </a:cxnLst>
                <a:rect l="0" t="0" r="r" b="b"/>
                <a:pathLst>
                  <a:path w="21467" h="21600" fill="norm" stroke="1"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sp>
        <p:nvSpPr>
          <p:cNvPr id="2077" name="Rectangle"/>
          <p:cNvSpPr/>
          <p:nvPr/>
        </p:nvSpPr>
        <p:spPr>
          <a:xfrm>
            <a:off x="1092200" y="563879"/>
            <a:ext cx="6445092" cy="7193281"/>
          </a:xfrm>
          <a:prstGeom prst="rect">
            <a:avLst/>
          </a:prstGeom>
          <a:solidFill>
            <a:srgbClr val="FFFFFF">
              <a:alpha val="78935"/>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78" name="4 groups MR-IGRT"/>
          <p:cNvSpPr txBox="1"/>
          <p:nvPr/>
        </p:nvSpPr>
        <p:spPr>
          <a:xfrm>
            <a:off x="7187818" y="4046117"/>
            <a:ext cx="4851502" cy="824939"/>
          </a:xfrm>
          <a:prstGeom prst="rect">
            <a:avLst/>
          </a:prstGeom>
          <a:solidFill>
            <a:srgbClr val="5E5E5E"/>
          </a:solidFill>
          <a:ln w="1778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3600">
                <a:solidFill>
                  <a:srgbClr val="FFFFFF"/>
                </a:solidFill>
              </a:defRPr>
            </a:lvl1pPr>
          </a:lstStyle>
          <a:p>
            <a:pPr/>
            <a:r>
              <a:t>4 groups MR-IGRT</a:t>
            </a:r>
          </a:p>
        </p:txBody>
      </p:sp>
      <p:sp>
        <p:nvSpPr>
          <p:cNvPr id="2079" name="Rectangle"/>
          <p:cNvSpPr/>
          <p:nvPr/>
        </p:nvSpPr>
        <p:spPr>
          <a:xfrm>
            <a:off x="1419860" y="7646003"/>
            <a:ext cx="6078701" cy="1158320"/>
          </a:xfrm>
          <a:prstGeom prst="rect">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80" name="Line"/>
          <p:cNvSpPr/>
          <p:nvPr/>
        </p:nvSpPr>
        <p:spPr>
          <a:xfrm>
            <a:off x="7517610" y="8237862"/>
            <a:ext cx="2115009" cy="1"/>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81" name="Line"/>
          <p:cNvSpPr/>
          <p:nvPr/>
        </p:nvSpPr>
        <p:spPr>
          <a:xfrm flipV="1">
            <a:off x="9632618" y="4876800"/>
            <a:ext cx="1" cy="3380113"/>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ectangle"/>
          <p:cNvSpPr/>
          <p:nvPr/>
        </p:nvSpPr>
        <p:spPr>
          <a:xfrm>
            <a:off x="2756132" y="5012655"/>
            <a:ext cx="1553583" cy="2888632"/>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5" name="Rectangle"/>
          <p:cNvSpPr/>
          <p:nvPr/>
        </p:nvSpPr>
        <p:spPr>
          <a:xfrm>
            <a:off x="2756132" y="5012656"/>
            <a:ext cx="2366034" cy="2010174"/>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6" name="Rectangle"/>
          <p:cNvSpPr/>
          <p:nvPr/>
        </p:nvSpPr>
        <p:spPr>
          <a:xfrm>
            <a:off x="9723243" y="3573451"/>
            <a:ext cx="2470345" cy="1439205"/>
          </a:xfrm>
          <a:prstGeom prst="rect">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97" name="RRI Ground Floor copy.png" descr="RRI Ground Floor copy.png"/>
          <p:cNvPicPr>
            <a:picLocks noChangeAspect="1"/>
          </p:cNvPicPr>
          <p:nvPr/>
        </p:nvPicPr>
        <p:blipFill>
          <a:blip r:embed="rId2">
            <a:alphaModFix amt="32567"/>
            <a:extLst/>
          </a:blip>
          <a:stretch>
            <a:fillRect/>
          </a:stretch>
        </p:blipFill>
        <p:spPr>
          <a:xfrm>
            <a:off x="-1" y="670675"/>
            <a:ext cx="13004801" cy="8424850"/>
          </a:xfrm>
          <a:prstGeom prst="rect">
            <a:avLst/>
          </a:prstGeom>
          <a:ln w="12700">
            <a:miter lim="400000"/>
          </a:ln>
        </p:spPr>
      </p:pic>
      <p:sp>
        <p:nvSpPr>
          <p:cNvPr id="198" name="Rectangle"/>
          <p:cNvSpPr/>
          <p:nvPr/>
        </p:nvSpPr>
        <p:spPr>
          <a:xfrm>
            <a:off x="10476570" y="3689803"/>
            <a:ext cx="1459882" cy="869338"/>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9" name="MRI"/>
          <p:cNvSpPr txBox="1"/>
          <p:nvPr/>
        </p:nvSpPr>
        <p:spPr>
          <a:xfrm>
            <a:off x="10856143" y="3893942"/>
            <a:ext cx="70073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MRI</a:t>
            </a:r>
          </a:p>
        </p:txBody>
      </p:sp>
      <p:sp>
        <p:nvSpPr>
          <p:cNvPr id="200" name="Rectangle"/>
          <p:cNvSpPr/>
          <p:nvPr/>
        </p:nvSpPr>
        <p:spPr>
          <a:xfrm>
            <a:off x="4309714" y="5602950"/>
            <a:ext cx="745401" cy="1336516"/>
          </a:xfrm>
          <a:prstGeom prst="rect">
            <a:avLst/>
          </a:prstGeom>
          <a:solidFill>
            <a:srgbClr val="0000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1" name="SARRP"/>
          <p:cNvSpPr txBox="1"/>
          <p:nvPr/>
        </p:nvSpPr>
        <p:spPr>
          <a:xfrm rot="16200000">
            <a:off x="4132104" y="6025648"/>
            <a:ext cx="116433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SARRP</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3"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5"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086"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8" name="Tumour3.png" descr="Tumour3.png"/>
          <p:cNvPicPr>
            <a:picLocks noChangeAspect="1"/>
          </p:cNvPicPr>
          <p:nvPr/>
        </p:nvPicPr>
        <p:blipFill>
          <a:blip r:embed="rId2">
            <a:extLst/>
          </a:blip>
          <a:stretch>
            <a:fillRect/>
          </a:stretch>
        </p:blipFill>
        <p:spPr>
          <a:xfrm>
            <a:off x="3867437" y="2545869"/>
            <a:ext cx="931515" cy="1076367"/>
          </a:xfrm>
          <a:prstGeom prst="rect">
            <a:avLst/>
          </a:prstGeom>
          <a:ln w="12700">
            <a:miter lim="400000"/>
          </a:ln>
        </p:spPr>
      </p:pic>
      <p:pic>
        <p:nvPicPr>
          <p:cNvPr id="2089"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090"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2" name="Tumour3.png" descr="Tumour3.png"/>
          <p:cNvPicPr>
            <a:picLocks noChangeAspect="1"/>
          </p:cNvPicPr>
          <p:nvPr/>
        </p:nvPicPr>
        <p:blipFill>
          <a:blip r:embed="rId2">
            <a:extLst/>
          </a:blip>
          <a:stretch>
            <a:fillRect/>
          </a:stretch>
        </p:blipFill>
        <p:spPr>
          <a:xfrm>
            <a:off x="5298719" y="2411751"/>
            <a:ext cx="1163653" cy="1344603"/>
          </a:xfrm>
          <a:prstGeom prst="rect">
            <a:avLst/>
          </a:prstGeom>
          <a:ln w="12700">
            <a:miter lim="400000"/>
          </a:ln>
        </p:spPr>
      </p:pic>
      <p:pic>
        <p:nvPicPr>
          <p:cNvPr id="2093" name="Tumour3.png" descr="Tumour3.png"/>
          <p:cNvPicPr>
            <a:picLocks noChangeAspect="1"/>
          </p:cNvPicPr>
          <p:nvPr/>
        </p:nvPicPr>
        <p:blipFill>
          <a:blip r:embed="rId2">
            <a:extLst/>
          </a:blip>
          <a:stretch>
            <a:fillRect/>
          </a:stretch>
        </p:blipFill>
        <p:spPr>
          <a:xfrm>
            <a:off x="3867437" y="2545869"/>
            <a:ext cx="931515" cy="1076367"/>
          </a:xfrm>
          <a:prstGeom prst="rect">
            <a:avLst/>
          </a:prstGeom>
          <a:ln w="12700">
            <a:miter lim="400000"/>
          </a:ln>
        </p:spPr>
      </p:pic>
      <p:pic>
        <p:nvPicPr>
          <p:cNvPr id="2094"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095"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7" name="Tumour3.png" descr="Tumour3.png"/>
          <p:cNvPicPr>
            <a:picLocks noChangeAspect="1"/>
          </p:cNvPicPr>
          <p:nvPr/>
        </p:nvPicPr>
        <p:blipFill>
          <a:blip r:embed="rId2">
            <a:extLst/>
          </a:blip>
          <a:stretch>
            <a:fillRect/>
          </a:stretch>
        </p:blipFill>
        <p:spPr>
          <a:xfrm>
            <a:off x="6962140" y="2313267"/>
            <a:ext cx="1334112" cy="1541570"/>
          </a:xfrm>
          <a:prstGeom prst="rect">
            <a:avLst/>
          </a:prstGeom>
          <a:ln w="12700">
            <a:miter lim="400000"/>
          </a:ln>
        </p:spPr>
      </p:pic>
      <p:pic>
        <p:nvPicPr>
          <p:cNvPr id="2098" name="Tumour3.png" descr="Tumour3.png"/>
          <p:cNvPicPr>
            <a:picLocks noChangeAspect="1"/>
          </p:cNvPicPr>
          <p:nvPr/>
        </p:nvPicPr>
        <p:blipFill>
          <a:blip r:embed="rId2">
            <a:extLst/>
          </a:blip>
          <a:stretch>
            <a:fillRect/>
          </a:stretch>
        </p:blipFill>
        <p:spPr>
          <a:xfrm>
            <a:off x="5298719" y="2411751"/>
            <a:ext cx="1163653" cy="1344603"/>
          </a:xfrm>
          <a:prstGeom prst="rect">
            <a:avLst/>
          </a:prstGeom>
          <a:ln w="12700">
            <a:miter lim="400000"/>
          </a:ln>
        </p:spPr>
      </p:pic>
      <p:pic>
        <p:nvPicPr>
          <p:cNvPr id="2099" name="Tumour3.png" descr="Tumour3.png"/>
          <p:cNvPicPr>
            <a:picLocks noChangeAspect="1"/>
          </p:cNvPicPr>
          <p:nvPr/>
        </p:nvPicPr>
        <p:blipFill>
          <a:blip r:embed="rId2">
            <a:extLst/>
          </a:blip>
          <a:stretch>
            <a:fillRect/>
          </a:stretch>
        </p:blipFill>
        <p:spPr>
          <a:xfrm>
            <a:off x="3867437" y="2545869"/>
            <a:ext cx="931515" cy="1076367"/>
          </a:xfrm>
          <a:prstGeom prst="rect">
            <a:avLst/>
          </a:prstGeom>
          <a:ln w="12700">
            <a:miter lim="400000"/>
          </a:ln>
        </p:spPr>
      </p:pic>
      <p:pic>
        <p:nvPicPr>
          <p:cNvPr id="2100"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101"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3" name="Tumour3.png" descr="Tumour3.png"/>
          <p:cNvPicPr>
            <a:picLocks noChangeAspect="1"/>
          </p:cNvPicPr>
          <p:nvPr/>
        </p:nvPicPr>
        <p:blipFill>
          <a:blip r:embed="rId2">
            <a:extLst/>
          </a:blip>
          <a:stretch>
            <a:fillRect/>
          </a:stretch>
        </p:blipFill>
        <p:spPr>
          <a:xfrm>
            <a:off x="6962140" y="2313267"/>
            <a:ext cx="1334112" cy="1541570"/>
          </a:xfrm>
          <a:prstGeom prst="rect">
            <a:avLst/>
          </a:prstGeom>
          <a:ln w="12700">
            <a:miter lim="400000"/>
          </a:ln>
        </p:spPr>
      </p:pic>
      <p:pic>
        <p:nvPicPr>
          <p:cNvPr id="2104" name="Tumour3.png" descr="Tumour3.png"/>
          <p:cNvPicPr>
            <a:picLocks noChangeAspect="1"/>
          </p:cNvPicPr>
          <p:nvPr/>
        </p:nvPicPr>
        <p:blipFill>
          <a:blip r:embed="rId2">
            <a:extLst/>
          </a:blip>
          <a:stretch>
            <a:fillRect/>
          </a:stretch>
        </p:blipFill>
        <p:spPr>
          <a:xfrm>
            <a:off x="5298719" y="2411751"/>
            <a:ext cx="1163653" cy="1344603"/>
          </a:xfrm>
          <a:prstGeom prst="rect">
            <a:avLst/>
          </a:prstGeom>
          <a:ln w="12700">
            <a:miter lim="400000"/>
          </a:ln>
        </p:spPr>
      </p:pic>
      <p:pic>
        <p:nvPicPr>
          <p:cNvPr id="2105" name="Tumour3.png" descr="Tumour3.png"/>
          <p:cNvPicPr>
            <a:picLocks noChangeAspect="1"/>
          </p:cNvPicPr>
          <p:nvPr/>
        </p:nvPicPr>
        <p:blipFill>
          <a:blip r:embed="rId2">
            <a:extLst/>
          </a:blip>
          <a:stretch>
            <a:fillRect/>
          </a:stretch>
        </p:blipFill>
        <p:spPr>
          <a:xfrm>
            <a:off x="3867437" y="2545869"/>
            <a:ext cx="931515" cy="1076367"/>
          </a:xfrm>
          <a:prstGeom prst="rect">
            <a:avLst/>
          </a:prstGeom>
          <a:ln w="12700">
            <a:miter lim="400000"/>
          </a:ln>
        </p:spPr>
      </p:pic>
      <p:pic>
        <p:nvPicPr>
          <p:cNvPr id="2106"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107"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pic>
        <p:nvPicPr>
          <p:cNvPr id="2108" name="Tumour4.png" descr="Tumour4.png"/>
          <p:cNvPicPr>
            <a:picLocks noChangeAspect="1"/>
          </p:cNvPicPr>
          <p:nvPr/>
        </p:nvPicPr>
        <p:blipFill>
          <a:blip r:embed="rId3">
            <a:extLst/>
          </a:blip>
          <a:stretch>
            <a:fillRect/>
          </a:stretch>
        </p:blipFill>
        <p:spPr>
          <a:xfrm>
            <a:off x="8522765" y="1546860"/>
            <a:ext cx="3162747" cy="3300718"/>
          </a:xfrm>
          <a:prstGeom prst="rect">
            <a:avLst/>
          </a:prstGeom>
          <a:ln w="12700">
            <a:miter lim="400000"/>
          </a:ln>
        </p:spPr>
      </p:pic>
      <p:sp>
        <p:nvSpPr>
          <p:cNvPr id="2109" name="Oval"/>
          <p:cNvSpPr/>
          <p:nvPr/>
        </p:nvSpPr>
        <p:spPr>
          <a:xfrm>
            <a:off x="8633459" y="1810547"/>
            <a:ext cx="2738993" cy="2848252"/>
          </a:xfrm>
          <a:prstGeom prst="ellipse">
            <a:avLst/>
          </a:prstGeom>
          <a:gradFill>
            <a:gsLst>
              <a:gs pos="48711">
                <a:srgbClr val="FFFBFD">
                  <a:alpha val="25447"/>
                </a:srgbClr>
              </a:gs>
              <a:gs pos="63166">
                <a:srgbClr val="7F7E7F">
                  <a:alpha val="25447"/>
                </a:srgbClr>
              </a:gs>
              <a:gs pos="100000">
                <a:srgbClr val="000000">
                  <a:alpha val="25447"/>
                </a:srgb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10" name="~100mm3"/>
          <p:cNvSpPr txBox="1"/>
          <p:nvPr/>
        </p:nvSpPr>
        <p:spPr>
          <a:xfrm>
            <a:off x="8862445" y="610856"/>
            <a:ext cx="2281022" cy="715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4" indent="0" algn="l">
              <a:spcBef>
                <a:spcPts val="4200"/>
              </a:spcBef>
              <a:defRPr sz="3800"/>
            </a:pPr>
            <a:r>
              <a:t>~100mm</a:t>
            </a:r>
            <a:r>
              <a:rPr baseline="46428" sz="2800"/>
              <a:t>3</a:t>
            </a:r>
          </a:p>
        </p:txBody>
      </p:sp>
      <p:sp>
        <p:nvSpPr>
          <p:cNvPr id="2111" name="Fractionated RT (4Gy)…"/>
          <p:cNvSpPr txBox="1"/>
          <p:nvPr/>
        </p:nvSpPr>
        <p:spPr>
          <a:xfrm>
            <a:off x="1127417" y="5124987"/>
            <a:ext cx="7814997" cy="1495829"/>
          </a:xfrm>
          <a:prstGeom prst="rect">
            <a:avLst/>
          </a:prstGeom>
          <a:solidFill>
            <a:srgbClr val="5E5E5E"/>
          </a:solidFill>
          <a:ln w="1143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defRPr sz="4200">
                <a:solidFill>
                  <a:srgbClr val="FFFFFF"/>
                </a:solidFill>
              </a:defRPr>
            </a:pPr>
            <a:r>
              <a:t>Fractionated RT (4Gy)</a:t>
            </a:r>
          </a:p>
          <a:p>
            <a:pPr marL="333375" indent="-333375" algn="l">
              <a:buSzPct val="145000"/>
              <a:buChar char="•"/>
              <a:defRPr sz="4200">
                <a:solidFill>
                  <a:srgbClr val="FFFFFF"/>
                </a:solidFill>
              </a:defRPr>
            </a:pPr>
            <a:r>
              <a:t>On days 1-3-5 </a:t>
            </a:r>
            <a:r>
              <a:rPr b="0"/>
              <a:t>(mon-wed-fri)</a:t>
            </a:r>
          </a:p>
        </p:txBody>
      </p:sp>
      <p:sp>
        <p:nvSpPr>
          <p:cNvPr id="2112" name="Follow up MRI at 1,3,5 weeks using fse at 4.7T…"/>
          <p:cNvSpPr txBox="1"/>
          <p:nvPr/>
        </p:nvSpPr>
        <p:spPr>
          <a:xfrm>
            <a:off x="1127417" y="7144153"/>
            <a:ext cx="7719671" cy="1882700"/>
          </a:xfrm>
          <a:prstGeom prst="rect">
            <a:avLst/>
          </a:prstGeom>
          <a:solidFill>
            <a:srgbClr val="929292"/>
          </a:solidFill>
          <a:ln w="114300">
            <a:solidFill>
              <a:srgbClr val="929292"/>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4" indent="-333374" algn="l">
              <a:buSzPct val="145000"/>
              <a:buChar char="•"/>
              <a:defRPr b="0" sz="2700">
                <a:solidFill>
                  <a:srgbClr val="FFFFFF"/>
                </a:solidFill>
              </a:defRPr>
            </a:pPr>
            <a:r>
              <a:t>Follow up MRI at 1,3,5 weeks using fse at 4.7T</a:t>
            </a:r>
          </a:p>
          <a:p>
            <a:pPr marL="333374" indent="-333374" algn="l">
              <a:buSzPct val="145000"/>
              <a:buChar char="•"/>
              <a:defRPr b="0" sz="2700">
                <a:solidFill>
                  <a:srgbClr val="FFFFFF"/>
                </a:solidFill>
              </a:defRPr>
            </a:pPr>
            <a:r>
              <a:t>Schedule 1</a:t>
            </a:r>
          </a:p>
          <a:p>
            <a:pPr marL="333374" indent="-333374" algn="l">
              <a:buSzPct val="145000"/>
              <a:buChar char="•"/>
              <a:defRPr b="0" sz="2700">
                <a:solidFill>
                  <a:srgbClr val="FFFFFF"/>
                </a:solidFill>
              </a:defRPr>
            </a:pPr>
            <a:r>
              <a:t>Tissue harvest</a:t>
            </a:r>
          </a:p>
          <a:p>
            <a:pPr marL="333374" indent="-333374" algn="l">
              <a:buSzPct val="145000"/>
              <a:buChar char="•"/>
              <a:defRPr b="0" sz="2700">
                <a:solidFill>
                  <a:srgbClr val="FFFFFF"/>
                </a:solidFill>
              </a:defRPr>
            </a:pPr>
            <a:r>
              <a:t>Post mortem analysis</a:t>
            </a:r>
          </a:p>
        </p:txBody>
      </p:sp>
      <p:sp>
        <p:nvSpPr>
          <p:cNvPr id="2113" name="Line"/>
          <p:cNvSpPr/>
          <p:nvPr/>
        </p:nvSpPr>
        <p:spPr>
          <a:xfrm flipV="1">
            <a:off x="9953425" y="4847577"/>
            <a:ext cx="1" cy="1076367"/>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14" name="Line"/>
          <p:cNvSpPr/>
          <p:nvPr/>
        </p:nvSpPr>
        <p:spPr>
          <a:xfrm>
            <a:off x="8633459" y="5904893"/>
            <a:ext cx="1339017" cy="1"/>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6" name="Tumour3.png" descr="Tumour3.png"/>
          <p:cNvPicPr>
            <a:picLocks noChangeAspect="1"/>
          </p:cNvPicPr>
          <p:nvPr/>
        </p:nvPicPr>
        <p:blipFill>
          <a:blip r:embed="rId2">
            <a:extLst/>
          </a:blip>
          <a:stretch>
            <a:fillRect/>
          </a:stretch>
        </p:blipFill>
        <p:spPr>
          <a:xfrm>
            <a:off x="6962140" y="2313267"/>
            <a:ext cx="1334112" cy="1541570"/>
          </a:xfrm>
          <a:prstGeom prst="rect">
            <a:avLst/>
          </a:prstGeom>
          <a:ln w="12700">
            <a:miter lim="400000"/>
          </a:ln>
        </p:spPr>
      </p:pic>
      <p:pic>
        <p:nvPicPr>
          <p:cNvPr id="2117" name="Tumour3.png" descr="Tumour3.png"/>
          <p:cNvPicPr>
            <a:picLocks noChangeAspect="1"/>
          </p:cNvPicPr>
          <p:nvPr/>
        </p:nvPicPr>
        <p:blipFill>
          <a:blip r:embed="rId2">
            <a:extLst/>
          </a:blip>
          <a:stretch>
            <a:fillRect/>
          </a:stretch>
        </p:blipFill>
        <p:spPr>
          <a:xfrm>
            <a:off x="5298719" y="2411751"/>
            <a:ext cx="1163653" cy="1344603"/>
          </a:xfrm>
          <a:prstGeom prst="rect">
            <a:avLst/>
          </a:prstGeom>
          <a:ln w="12700">
            <a:miter lim="400000"/>
          </a:ln>
        </p:spPr>
      </p:pic>
      <p:pic>
        <p:nvPicPr>
          <p:cNvPr id="2118" name="Tumour3.png" descr="Tumour3.png"/>
          <p:cNvPicPr>
            <a:picLocks noChangeAspect="1"/>
          </p:cNvPicPr>
          <p:nvPr/>
        </p:nvPicPr>
        <p:blipFill>
          <a:blip r:embed="rId2">
            <a:extLst/>
          </a:blip>
          <a:stretch>
            <a:fillRect/>
          </a:stretch>
        </p:blipFill>
        <p:spPr>
          <a:xfrm>
            <a:off x="3867437" y="2545869"/>
            <a:ext cx="931515" cy="1076367"/>
          </a:xfrm>
          <a:prstGeom prst="rect">
            <a:avLst/>
          </a:prstGeom>
          <a:ln w="12700">
            <a:miter lim="400000"/>
          </a:ln>
        </p:spPr>
      </p:pic>
      <p:pic>
        <p:nvPicPr>
          <p:cNvPr id="2119" name="Tumour3.png" descr="Tumour3.png"/>
          <p:cNvPicPr>
            <a:picLocks noChangeAspect="1"/>
          </p:cNvPicPr>
          <p:nvPr/>
        </p:nvPicPr>
        <p:blipFill>
          <a:blip r:embed="rId2">
            <a:extLst/>
          </a:blip>
          <a:stretch>
            <a:fillRect/>
          </a:stretch>
        </p:blipFill>
        <p:spPr>
          <a:xfrm>
            <a:off x="2700613" y="2698659"/>
            <a:ext cx="667056" cy="770786"/>
          </a:xfrm>
          <a:prstGeom prst="rect">
            <a:avLst/>
          </a:prstGeom>
          <a:ln w="12700">
            <a:miter lim="400000"/>
          </a:ln>
        </p:spPr>
      </p:pic>
      <p:pic>
        <p:nvPicPr>
          <p:cNvPr id="2120" name="Tumour3.png" descr="Tumour3.png"/>
          <p:cNvPicPr>
            <a:picLocks noChangeAspect="1"/>
          </p:cNvPicPr>
          <p:nvPr/>
        </p:nvPicPr>
        <p:blipFill>
          <a:blip r:embed="rId2">
            <a:extLst/>
          </a:blip>
          <a:stretch>
            <a:fillRect/>
          </a:stretch>
        </p:blipFill>
        <p:spPr>
          <a:xfrm>
            <a:off x="1872573" y="2825659"/>
            <a:ext cx="447239" cy="516786"/>
          </a:xfrm>
          <a:prstGeom prst="rect">
            <a:avLst/>
          </a:prstGeom>
          <a:ln w="12700">
            <a:miter lim="400000"/>
          </a:ln>
        </p:spPr>
      </p:pic>
      <p:pic>
        <p:nvPicPr>
          <p:cNvPr id="2121" name="Tumour4.png" descr="Tumour4.png"/>
          <p:cNvPicPr>
            <a:picLocks noChangeAspect="1"/>
          </p:cNvPicPr>
          <p:nvPr/>
        </p:nvPicPr>
        <p:blipFill>
          <a:blip r:embed="rId3">
            <a:extLst/>
          </a:blip>
          <a:stretch>
            <a:fillRect/>
          </a:stretch>
        </p:blipFill>
        <p:spPr>
          <a:xfrm>
            <a:off x="8522765" y="1546860"/>
            <a:ext cx="3162747" cy="3300718"/>
          </a:xfrm>
          <a:prstGeom prst="rect">
            <a:avLst/>
          </a:prstGeom>
          <a:ln w="12700">
            <a:miter lim="400000"/>
          </a:ln>
        </p:spPr>
      </p:pic>
      <p:sp>
        <p:nvSpPr>
          <p:cNvPr id="2122" name="Oval"/>
          <p:cNvSpPr/>
          <p:nvPr/>
        </p:nvSpPr>
        <p:spPr>
          <a:xfrm>
            <a:off x="8633459" y="1810547"/>
            <a:ext cx="2738993" cy="2848252"/>
          </a:xfrm>
          <a:prstGeom prst="ellipse">
            <a:avLst/>
          </a:prstGeom>
          <a:gradFill>
            <a:gsLst>
              <a:gs pos="48711">
                <a:srgbClr val="FFFBFD">
                  <a:alpha val="25447"/>
                </a:srgbClr>
              </a:gs>
              <a:gs pos="63166">
                <a:srgbClr val="7F7E7F">
                  <a:alpha val="25447"/>
                </a:srgbClr>
              </a:gs>
              <a:gs pos="100000">
                <a:srgbClr val="000000">
                  <a:alpha val="25447"/>
                </a:srgbClr>
              </a:gs>
            </a:gsLst>
            <a:path path="circle">
              <a:fillToRect l="37721" t="-19636" r="62278" b="119636"/>
            </a:path>
          </a:gra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23" name="~100mm3"/>
          <p:cNvSpPr txBox="1"/>
          <p:nvPr/>
        </p:nvSpPr>
        <p:spPr>
          <a:xfrm>
            <a:off x="8862445" y="610856"/>
            <a:ext cx="2281022" cy="715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4" indent="0" algn="l">
              <a:spcBef>
                <a:spcPts val="4200"/>
              </a:spcBef>
              <a:defRPr sz="3800"/>
            </a:pPr>
            <a:r>
              <a:t>~100mm</a:t>
            </a:r>
            <a:r>
              <a:rPr baseline="46428" sz="2800"/>
              <a:t>3</a:t>
            </a:r>
          </a:p>
        </p:txBody>
      </p:sp>
      <p:sp>
        <p:nvSpPr>
          <p:cNvPr id="2124" name="Fractionated RT (4Gy)…"/>
          <p:cNvSpPr txBox="1"/>
          <p:nvPr/>
        </p:nvSpPr>
        <p:spPr>
          <a:xfrm>
            <a:off x="1127417" y="5124987"/>
            <a:ext cx="7814997" cy="1495829"/>
          </a:xfrm>
          <a:prstGeom prst="rect">
            <a:avLst/>
          </a:prstGeom>
          <a:solidFill>
            <a:srgbClr val="5E5E5E"/>
          </a:solidFill>
          <a:ln w="114300">
            <a:solidFill>
              <a:srgbClr val="5E5E5E"/>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5" indent="-333375" algn="l">
              <a:buSzPct val="145000"/>
              <a:buChar char="•"/>
              <a:defRPr sz="4200">
                <a:solidFill>
                  <a:srgbClr val="FFFFFF"/>
                </a:solidFill>
              </a:defRPr>
            </a:pPr>
            <a:r>
              <a:t>Fractionated RT (4Gy)</a:t>
            </a:r>
          </a:p>
          <a:p>
            <a:pPr marL="333375" indent="-333375" algn="l">
              <a:buSzPct val="145000"/>
              <a:buChar char="•"/>
              <a:defRPr sz="4200">
                <a:solidFill>
                  <a:srgbClr val="FFFFFF"/>
                </a:solidFill>
              </a:defRPr>
            </a:pPr>
            <a:r>
              <a:t>On days 1-3-5 </a:t>
            </a:r>
            <a:r>
              <a:rPr b="0"/>
              <a:t>(mon-wed-fri)</a:t>
            </a:r>
          </a:p>
        </p:txBody>
      </p:sp>
      <p:sp>
        <p:nvSpPr>
          <p:cNvPr id="2125" name="Line"/>
          <p:cNvSpPr/>
          <p:nvPr/>
        </p:nvSpPr>
        <p:spPr>
          <a:xfrm flipV="1">
            <a:off x="9953425" y="4847577"/>
            <a:ext cx="1" cy="1076367"/>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26" name="Line"/>
          <p:cNvSpPr/>
          <p:nvPr/>
        </p:nvSpPr>
        <p:spPr>
          <a:xfrm>
            <a:off x="8633459" y="5904893"/>
            <a:ext cx="1339017" cy="1"/>
          </a:xfrm>
          <a:prstGeom prst="line">
            <a:avLst/>
          </a:prstGeom>
          <a:ln w="38100">
            <a:solidFill>
              <a:srgbClr val="5E5E5E"/>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128" name="Table"/>
          <p:cNvGraphicFramePr/>
          <p:nvPr/>
        </p:nvGraphicFramePr>
        <p:xfrm>
          <a:off x="582969" y="1309752"/>
          <a:ext cx="5754331" cy="7660100"/>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811161"/>
                <a:gridCol w="811161"/>
                <a:gridCol w="811161"/>
                <a:gridCol w="811161"/>
                <a:gridCol w="811161"/>
                <a:gridCol w="811161"/>
                <a:gridCol w="811161"/>
              </a:tblGrid>
              <a:tr h="583376">
                <a:tc>
                  <a:txBody>
                    <a:bodyPr/>
                    <a:lstStyle/>
                    <a:p>
                      <a:pPr defTabSz="914400">
                        <a:defRPr sz="1800"/>
                      </a:pPr>
                      <a:r>
                        <a:rPr b="1" sz="2200">
                          <a:sym typeface="Helvetica Neue"/>
                        </a:rPr>
                        <a:t>Mon</a:t>
                      </a:r>
                    </a:p>
                  </a:txBody>
                  <a:tcPr marL="50800" marR="50800" marT="50800" marB="50800" anchor="ctr" anchorCtr="0" horzOverflow="overflow">
                    <a:lnL w="508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sz="2200">
                          <a:sym typeface="Helvetica Neue"/>
                        </a:rPr>
                        <a:t>Tue</a:t>
                      </a:r>
                    </a:p>
                  </a:txBody>
                  <a:tcPr marL="50800" marR="50800" marT="50800" marB="50800" anchor="ctr" anchorCtr="0" horzOverflow="overflow">
                    <a:lnL w="635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b="1" sz="2200">
                          <a:sym typeface="Helvetica Neue"/>
                        </a:rPr>
                        <a:t>Wed</a:t>
                      </a:r>
                    </a:p>
                  </a:txBody>
                  <a:tcPr marL="50800" marR="50800" marT="50800" marB="50800" anchor="ctr" anchorCtr="0" horzOverflow="overflow">
                    <a:lnL w="635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sz="2200">
                          <a:sym typeface="Helvetica Neue"/>
                        </a:rPr>
                        <a:t>Thu</a:t>
                      </a:r>
                    </a:p>
                  </a:txBody>
                  <a:tcPr marL="50800" marR="50800" marT="50800" marB="50800" anchor="ctr" anchorCtr="0" horzOverflow="overflow">
                    <a:lnL w="635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b="1" sz="2200">
                          <a:sym typeface="Helvetica Neue"/>
                        </a:rPr>
                        <a:t>Fri</a:t>
                      </a:r>
                    </a:p>
                  </a:txBody>
                  <a:tcPr marL="50800" marR="50800" marT="50800" marB="50800" anchor="ctr" anchorCtr="0" horzOverflow="overflow">
                    <a:lnL w="635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sz="2200">
                          <a:solidFill>
                            <a:schemeClr val="accent5">
                              <a:lumOff val="-29866"/>
                            </a:schemeClr>
                          </a:solidFill>
                          <a:sym typeface="Helvetica Neue"/>
                        </a:rPr>
                        <a:t>Sat</a:t>
                      </a:r>
                    </a:p>
                  </a:txBody>
                  <a:tcPr marL="50800" marR="50800" marT="50800" marB="50800" anchor="ctr" anchorCtr="0" horzOverflow="overflow">
                    <a:lnL w="63500">
                      <a:solidFill>
                        <a:srgbClr val="A6AAA9"/>
                      </a:solidFill>
                      <a:miter lim="400000"/>
                    </a:lnL>
                    <a:lnR w="63500">
                      <a:solidFill>
                        <a:srgbClr val="A6AAA9"/>
                      </a:solidFill>
                      <a:miter lim="400000"/>
                    </a:lnR>
                    <a:lnT w="50800">
                      <a:solidFill>
                        <a:srgbClr val="A6AAA9"/>
                      </a:solidFill>
                      <a:miter lim="400000"/>
                    </a:lnT>
                    <a:lnB w="50800">
                      <a:solidFill>
                        <a:srgbClr val="A6AAA9"/>
                      </a:solidFill>
                      <a:miter lim="400000"/>
                    </a:lnB>
                    <a:solidFill>
                      <a:srgbClr val="D6D5D5"/>
                    </a:solidFill>
                  </a:tcPr>
                </a:tc>
                <a:tc>
                  <a:txBody>
                    <a:bodyPr/>
                    <a:lstStyle/>
                    <a:p>
                      <a:pPr defTabSz="914400">
                        <a:defRPr sz="1800"/>
                      </a:pPr>
                      <a:r>
                        <a:rPr sz="2200">
                          <a:solidFill>
                            <a:schemeClr val="accent5">
                              <a:lumOff val="-29866"/>
                            </a:schemeClr>
                          </a:solidFill>
                          <a:sym typeface="Helvetica Neue"/>
                        </a:rPr>
                        <a:t>Sun</a:t>
                      </a:r>
                    </a:p>
                  </a:txBody>
                  <a:tcPr marL="50800" marR="50800" marT="50800" marB="50800" anchor="ctr" anchorCtr="0" horzOverflow="overflow">
                    <a:lnL w="63500">
                      <a:solidFill>
                        <a:srgbClr val="A6AAA9"/>
                      </a:solidFill>
                      <a:miter lim="400000"/>
                    </a:lnL>
                    <a:lnR w="50800">
                      <a:solidFill>
                        <a:srgbClr val="A6AAA9"/>
                      </a:solidFill>
                      <a:miter lim="400000"/>
                    </a:lnR>
                    <a:lnT w="50800">
                      <a:solidFill>
                        <a:srgbClr val="A6AAA9"/>
                      </a:solidFill>
                      <a:miter lim="400000"/>
                    </a:lnT>
                    <a:lnB w="50800">
                      <a:solidFill>
                        <a:srgbClr val="A6AAA9"/>
                      </a:solidFill>
                      <a:miter lim="400000"/>
                    </a:lnB>
                    <a:solidFill>
                      <a:srgbClr val="D6D5D5"/>
                    </a:solidFill>
                  </a:tcPr>
                </a:tc>
              </a:tr>
              <a:tr h="583376">
                <a:tc>
                  <a:txBody>
                    <a:bodyPr/>
                    <a:lstStyle/>
                    <a:p>
                      <a:pPr algn="r" defTabSz="914400">
                        <a:defRPr sz="1800"/>
                      </a:pPr>
                      <a:r>
                        <a:rPr b="1" sz="2200">
                          <a:sym typeface="Helvetica Neue"/>
                        </a:rPr>
                        <a:t>29</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30</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b="1" sz="2200">
                          <a:sym typeface="Helvetica Neue"/>
                        </a:defRPr>
                      </a:pPr>
                      <a:r>
                        <a:t>1</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2</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3</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olidFill>
                            <a:srgbClr val="929292"/>
                          </a:solidFill>
                          <a:sym typeface="Helvetica Neue"/>
                        </a:rPr>
                        <a:t>4</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5</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r h="583376">
                <a:tc>
                  <a:txBody>
                    <a:bodyPr/>
                    <a:lstStyle/>
                    <a:p>
                      <a:pPr algn="r" defTabSz="914400">
                        <a:defRPr sz="1800"/>
                      </a:pPr>
                      <a:r>
                        <a:rPr sz="2200">
                          <a:solidFill>
                            <a:srgbClr val="929292"/>
                          </a:solidFill>
                          <a:sym typeface="Helvetica Neue"/>
                        </a:rPr>
                        <a:t>6</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ym typeface="Helvetica Neue"/>
                        </a:rPr>
                        <a:t>7</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8</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9</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10</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olidFill>
                            <a:srgbClr val="929292"/>
                          </a:solidFill>
                          <a:sym typeface="Helvetica Neue"/>
                        </a:rPr>
                        <a:t>11</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12</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r h="583376">
                <a:tc>
                  <a:txBody>
                    <a:bodyPr/>
                    <a:lstStyle/>
                    <a:p>
                      <a:pPr algn="r" defTabSz="914400">
                        <a:defRPr sz="1800"/>
                      </a:pPr>
                      <a:r>
                        <a:rPr b="1" sz="2200">
                          <a:sym typeface="Helvetica Neue"/>
                        </a:rPr>
                        <a:t>13</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14</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15</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16</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17</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olidFill>
                            <a:srgbClr val="929292"/>
                          </a:solidFill>
                          <a:sym typeface="Helvetica Neue"/>
                        </a:rPr>
                        <a:t>18</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19</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r h="583376">
                <a:tc>
                  <a:txBody>
                    <a:bodyPr/>
                    <a:lstStyle/>
                    <a:p>
                      <a:pPr algn="r" defTabSz="914400">
                        <a:defRPr sz="1800"/>
                      </a:pPr>
                      <a:r>
                        <a:rPr b="1" sz="2200">
                          <a:sym typeface="Helvetica Neue"/>
                        </a:rPr>
                        <a:t>20</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21</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22</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23</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24</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olidFill>
                            <a:srgbClr val="929292"/>
                          </a:solidFill>
                          <a:sym typeface="Helvetica Neue"/>
                        </a:rPr>
                        <a:t>25</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26</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r h="583376">
                <a:tc>
                  <a:txBody>
                    <a:bodyPr/>
                    <a:lstStyle/>
                    <a:p>
                      <a:pPr algn="r" defTabSz="914400">
                        <a:defRPr sz="1800"/>
                      </a:pPr>
                      <a:r>
                        <a:rPr sz="2200">
                          <a:solidFill>
                            <a:srgbClr val="929292"/>
                          </a:solidFill>
                          <a:sym typeface="Helvetica Neue"/>
                        </a:rPr>
                        <a:t>27</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ym typeface="Helvetica Neue"/>
                        </a:rPr>
                        <a:t>28</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29</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30</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ym typeface="Helvetica Neue"/>
                        </a:rPr>
                        <a:t>31</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sz="2200">
                          <a:solidFill>
                            <a:srgbClr val="929292"/>
                          </a:solidFill>
                          <a:sym typeface="Helvetica Neue"/>
                        </a:rPr>
                        <a:t>1</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2</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r h="583376">
                <a:tc>
                  <a:txBody>
                    <a:bodyPr/>
                    <a:lstStyle/>
                    <a:p>
                      <a:pPr algn="r" defTabSz="914400">
                        <a:defRPr sz="1800"/>
                      </a:pPr>
                      <a:r>
                        <a:rPr b="1" sz="2200">
                          <a:sym typeface="Helvetica Neue"/>
                        </a:rPr>
                        <a:t>3</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4</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5</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ym typeface="Helvetica Neue"/>
                        </a:rPr>
                        <a:t>6</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FFFFFF"/>
                    </a:solidFill>
                  </a:tcPr>
                </a:tc>
                <a:tc>
                  <a:txBody>
                    <a:bodyPr/>
                    <a:lstStyle/>
                    <a:p>
                      <a:pPr algn="r" defTabSz="914400">
                        <a:defRPr sz="1800"/>
                      </a:pPr>
                      <a:r>
                        <a:rPr b="1" sz="2200">
                          <a:sym typeface="Helvetica Neue"/>
                        </a:rPr>
                        <a:t>7</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chemeClr val="accent4">
                        <a:hueOff val="-1081314"/>
                        <a:satOff val="4338"/>
                        <a:lumOff val="-8931"/>
                      </a:schemeClr>
                    </a:solidFill>
                  </a:tcPr>
                </a:tc>
                <a:tc>
                  <a:txBody>
                    <a:bodyPr/>
                    <a:lstStyle/>
                    <a:p>
                      <a:pPr algn="r" defTabSz="914400">
                        <a:defRPr sz="1800"/>
                      </a:pPr>
                      <a:r>
                        <a:rPr sz="2200">
                          <a:solidFill>
                            <a:srgbClr val="929292"/>
                          </a:solidFill>
                          <a:sym typeface="Helvetica Neue"/>
                        </a:rPr>
                        <a:t>8</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c>
                  <a:txBody>
                    <a:bodyPr/>
                    <a:lstStyle/>
                    <a:p>
                      <a:pPr algn="r" defTabSz="914400">
                        <a:defRPr sz="1800"/>
                      </a:pPr>
                      <a:r>
                        <a:rPr sz="2200">
                          <a:solidFill>
                            <a:srgbClr val="929292"/>
                          </a:solidFill>
                          <a:sym typeface="Helvetica Neue"/>
                        </a:rPr>
                        <a:t>9</a:t>
                      </a:r>
                    </a:p>
                  </a:txBody>
                  <a:tcPr marL="50800" marR="50800" marT="50800" marB="50800" anchor="t" anchorCtr="0" horzOverflow="overflow">
                    <a:lnL w="50800">
                      <a:solidFill>
                        <a:srgbClr val="A6AAA9"/>
                      </a:solidFill>
                      <a:miter lim="400000"/>
                    </a:lnL>
                    <a:lnR w="50800">
                      <a:solidFill>
                        <a:srgbClr val="A6AAA9"/>
                      </a:solidFill>
                      <a:miter lim="400000"/>
                    </a:lnR>
                    <a:lnT w="50800">
                      <a:solidFill>
                        <a:srgbClr val="A6AAA9"/>
                      </a:solidFill>
                      <a:miter lim="400000"/>
                    </a:lnT>
                    <a:lnB w="0">
                      <a:miter lim="400000"/>
                    </a:lnB>
                    <a:solidFill>
                      <a:srgbClr val="D5F4FF"/>
                    </a:solidFill>
                  </a:tcPr>
                </a:tc>
              </a:tr>
              <a:tr h="583376">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b="1" sz="2200">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FFFF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c>
                  <a:txBody>
                    <a:bodyPr/>
                    <a:lstStyle/>
                    <a:p>
                      <a:pPr algn="r" defTabSz="914400">
                        <a:defRPr sz="2200">
                          <a:solidFill>
                            <a:srgbClr val="929292"/>
                          </a:solidFill>
                          <a:sym typeface="Helvetica Neue"/>
                        </a:defRPr>
                      </a:pPr>
                    </a:p>
                  </a:txBody>
                  <a:tcPr marL="50800" marR="50800" marT="50800" marB="50800" anchor="t" anchorCtr="0" horzOverflow="overflow">
                    <a:lnL w="50800">
                      <a:solidFill>
                        <a:srgbClr val="A6AAA9"/>
                      </a:solidFill>
                      <a:miter lim="400000"/>
                    </a:lnL>
                    <a:lnR w="50800">
                      <a:solidFill>
                        <a:srgbClr val="A6AAA9"/>
                      </a:solidFill>
                      <a:miter lim="400000"/>
                    </a:lnR>
                    <a:lnT w="0">
                      <a:miter lim="400000"/>
                    </a:lnT>
                    <a:lnB w="50800">
                      <a:solidFill>
                        <a:srgbClr val="A6AAA9"/>
                      </a:solidFill>
                      <a:miter lim="400000"/>
                    </a:lnB>
                    <a:solidFill>
                      <a:srgbClr val="D5F4FF"/>
                    </a:solidFill>
                  </a:tcPr>
                </a:tc>
              </a:tr>
            </a:tbl>
          </a:graphicData>
        </a:graphic>
      </p:graphicFrame>
      <p:sp>
        <p:nvSpPr>
          <p:cNvPr id="2129" name="3 Imaging sessions per week for 4 weeks…"/>
          <p:cNvSpPr txBox="1"/>
          <p:nvPr/>
        </p:nvSpPr>
        <p:spPr>
          <a:xfrm>
            <a:off x="6729888" y="1271831"/>
            <a:ext cx="5361830" cy="4841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3374" indent="-333374" algn="l">
              <a:buSzPct val="145000"/>
              <a:buChar char="•"/>
              <a:defRPr b="0" sz="2800"/>
            </a:pPr>
            <a:r>
              <a:t>3 Imaging sessions per week for 4 weeks</a:t>
            </a:r>
          </a:p>
          <a:p>
            <a:pPr marL="333374" indent="-333374" algn="l">
              <a:buSzPct val="145000"/>
              <a:buChar char="•"/>
              <a:defRPr b="0" sz="2800"/>
            </a:pPr>
          </a:p>
          <a:p>
            <a:pPr marL="333374" indent="-333374" algn="l">
              <a:buSzPct val="145000"/>
              <a:buChar char="•"/>
              <a:defRPr b="0" sz="2800"/>
            </a:pPr>
            <a:r>
              <a:t>Morning session: 9am-1pm</a:t>
            </a:r>
          </a:p>
          <a:p>
            <a:pPr marL="333374" indent="-333374" algn="l">
              <a:buSzPct val="145000"/>
              <a:buChar char="•"/>
              <a:defRPr b="0" sz="2800"/>
            </a:pPr>
          </a:p>
          <a:p>
            <a:pPr marL="333374" indent="-333374" algn="l">
              <a:buSzPct val="145000"/>
              <a:buChar char="•"/>
              <a:defRPr b="0" sz="2800"/>
            </a:pPr>
            <a:r>
              <a:t>8 Mice per session</a:t>
            </a:r>
          </a:p>
          <a:p>
            <a:pPr marL="333374" indent="-333374" algn="l">
              <a:buSzPct val="145000"/>
              <a:buChar char="•"/>
              <a:defRPr b="0" sz="2800"/>
            </a:pPr>
          </a:p>
          <a:p>
            <a:pPr marL="333374" indent="-333374" algn="l">
              <a:buSzPct val="145000"/>
              <a:buChar char="•"/>
              <a:defRPr b="0" sz="2800"/>
            </a:pPr>
            <a:r>
              <a:t>96 MR-IGRT planned in total</a:t>
            </a:r>
          </a:p>
          <a:p>
            <a:pPr marL="333374" indent="-333374" algn="l">
              <a:buSzPct val="145000"/>
              <a:buChar char="•"/>
              <a:defRPr b="0" sz="2800"/>
            </a:pPr>
          </a:p>
          <a:p>
            <a:pPr marL="333374" indent="-333374" algn="l">
              <a:buSzPct val="145000"/>
              <a:buChar char="•"/>
              <a:defRPr sz="2800"/>
            </a:pPr>
            <a:r>
              <a:t>All delivered on schedule</a:t>
            </a:r>
          </a:p>
        </p:txBody>
      </p:sp>
      <p:sp>
        <p:nvSpPr>
          <p:cNvPr id="2130" name="May"/>
          <p:cNvSpPr txBox="1"/>
          <p:nvPr/>
        </p:nvSpPr>
        <p:spPr>
          <a:xfrm>
            <a:off x="2235772" y="1933769"/>
            <a:ext cx="546101" cy="3620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pPr/>
            <a:r>
              <a:t>May</a:t>
            </a:r>
          </a:p>
        </p:txBody>
      </p:sp>
      <p:sp>
        <p:nvSpPr>
          <p:cNvPr id="2131" name="June"/>
          <p:cNvSpPr txBox="1"/>
          <p:nvPr/>
        </p:nvSpPr>
        <p:spPr>
          <a:xfrm>
            <a:off x="4650194" y="6628586"/>
            <a:ext cx="614325" cy="3620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929292"/>
                </a:solidFill>
              </a:defRPr>
            </a:lvl1pPr>
          </a:lstStyle>
          <a:p>
            <a:pPr/>
            <a:r>
              <a:t>June</a:t>
            </a:r>
          </a:p>
        </p:txBody>
      </p:sp>
      <p:sp>
        <p:nvSpPr>
          <p:cNvPr id="2132" name="April/May/June 2019"/>
          <p:cNvSpPr txBox="1"/>
          <p:nvPr/>
        </p:nvSpPr>
        <p:spPr>
          <a:xfrm>
            <a:off x="557569" y="848693"/>
            <a:ext cx="308945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April/May/June 2019</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4" name="Benefits"/>
          <p:cNvSpPr txBox="1"/>
          <p:nvPr>
            <p:ph type="title"/>
          </p:nvPr>
        </p:nvSpPr>
        <p:spPr>
          <a:prstGeom prst="rect">
            <a:avLst/>
          </a:prstGeom>
        </p:spPr>
        <p:txBody>
          <a:bodyPr/>
          <a:lstStyle/>
          <a:p>
            <a:pPr/>
            <a:r>
              <a:t>Benefits</a:t>
            </a:r>
          </a:p>
        </p:txBody>
      </p:sp>
      <p:sp>
        <p:nvSpPr>
          <p:cNvPr id="2135" name="Scientific optimisation and clinical relevance…"/>
          <p:cNvSpPr txBox="1"/>
          <p:nvPr>
            <p:ph type="body" idx="1"/>
          </p:nvPr>
        </p:nvSpPr>
        <p:spPr>
          <a:xfrm>
            <a:off x="952500" y="2260600"/>
            <a:ext cx="11099800" cy="6286500"/>
          </a:xfrm>
          <a:prstGeom prst="rect">
            <a:avLst/>
          </a:prstGeom>
        </p:spPr>
        <p:txBody>
          <a:bodyPr/>
          <a:lstStyle/>
          <a:p>
            <a:pPr marL="444499" indent="-444499">
              <a:defRPr sz="3700"/>
            </a:pPr>
            <a:r>
              <a:t>Scientific optimisation and clinical relevance </a:t>
            </a:r>
          </a:p>
          <a:p>
            <a:pPr marL="444499" indent="-444499">
              <a:defRPr sz="3700"/>
            </a:pPr>
            <a:r>
              <a:t>Low animal welfare cost</a:t>
            </a:r>
          </a:p>
          <a:p>
            <a:pPr marL="444499" indent="-444499">
              <a:defRPr sz="3700"/>
            </a:pPr>
            <a:r>
              <a:t>Production line workflow gives economic viability</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7" name="Rectangle"/>
          <p:cNvSpPr/>
          <p:nvPr/>
        </p:nvSpPr>
        <p:spPr>
          <a:xfrm>
            <a:off x="750615" y="8242300"/>
            <a:ext cx="11503570" cy="943746"/>
          </a:xfrm>
          <a:prstGeom prst="rect">
            <a:avLst/>
          </a:prstGeom>
          <a:solidFill>
            <a:srgbClr val="5E5E5E"/>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138" name="Conclusion"/>
          <p:cNvSpPr txBox="1"/>
          <p:nvPr>
            <p:ph type="title"/>
          </p:nvPr>
        </p:nvSpPr>
        <p:spPr>
          <a:prstGeom prst="rect">
            <a:avLst/>
          </a:prstGeom>
        </p:spPr>
        <p:txBody>
          <a:bodyPr/>
          <a:lstStyle/>
          <a:p>
            <a:pPr/>
            <a:r>
              <a:t>Conclusion</a:t>
            </a:r>
          </a:p>
        </p:txBody>
      </p:sp>
      <p:sp>
        <p:nvSpPr>
          <p:cNvPr id="2139" name="High throughput MR-IGRT is available as a routine tool for treatment of abdominal tumours"/>
          <p:cNvSpPr txBox="1"/>
          <p:nvPr>
            <p:ph type="body" idx="1"/>
          </p:nvPr>
        </p:nvSpPr>
        <p:spPr>
          <a:xfrm>
            <a:off x="952500" y="2058509"/>
            <a:ext cx="11099800" cy="6286501"/>
          </a:xfrm>
          <a:prstGeom prst="rect">
            <a:avLst/>
          </a:prstGeom>
        </p:spPr>
        <p:txBody>
          <a:bodyPr/>
          <a:lstStyle>
            <a:lvl1pPr marL="0" indent="0" algn="ctr">
              <a:buSzTx/>
              <a:buNone/>
              <a:defRPr sz="5400"/>
            </a:lvl1pPr>
          </a:lstStyle>
          <a:p>
            <a:pPr/>
            <a:r>
              <a:t>High throughput MR-IGRT is available as a routine tool for treatment of abdominal tumours </a:t>
            </a:r>
          </a:p>
        </p:txBody>
      </p:sp>
      <p:sp>
        <p:nvSpPr>
          <p:cNvPr id="2140" name="imagingcore@oncology.ox.ac.uk"/>
          <p:cNvSpPr txBox="1"/>
          <p:nvPr/>
        </p:nvSpPr>
        <p:spPr>
          <a:xfrm>
            <a:off x="1047940" y="8433948"/>
            <a:ext cx="596341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defRPr>
            </a:lvl1pPr>
          </a:lstStyle>
          <a:p>
            <a:pPr/>
            <a:r>
              <a:t>imagingcore@oncology.ox.ac.uk</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